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6858000" cx="12192000"/>
  <p:notesSz cx="6858000" cy="9144000"/>
  <p:embeddedFontLst>
    <p:embeddedFont>
      <p:font typeface="Noto Sans Symbols"/>
      <p:regular r:id="rId27"/>
      <p:bold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9" roundtripDataSignature="AMtx7mhCOVDJo0pCtIAfMYfnqucoq7IgL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B81BF07-E429-47EC-9C5D-C1F1FBB29DF1}">
  <a:tblStyle styleId="{EB81BF07-E429-47EC-9C5D-C1F1FBB29DF1}"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NotoSansSymbols-bold.fntdata"/><Relationship Id="rId27" Type="http://schemas.openxmlformats.org/officeDocument/2006/relationships/font" Target="fonts/NotoSansSymbols-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2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2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32"/>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3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3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2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2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2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2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2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2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2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2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2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2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3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3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3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31"/>
          <p:cNvSpPr/>
          <p:nvPr>
            <p:ph idx="2" type="pic"/>
          </p:nvPr>
        </p:nvSpPr>
        <p:spPr>
          <a:xfrm>
            <a:off x="5183188" y="987425"/>
            <a:ext cx="6172200" cy="4873625"/>
          </a:xfrm>
          <a:prstGeom prst="rect">
            <a:avLst/>
          </a:prstGeom>
          <a:noFill/>
          <a:ln>
            <a:noFill/>
          </a:ln>
        </p:spPr>
      </p:sp>
      <p:sp>
        <p:nvSpPr>
          <p:cNvPr id="64" name="Google Shape;64;p3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8.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jp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0.jpg"/><Relationship Id="rId4"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5.jpg"/><Relationship Id="rId4" Type="http://schemas.openxmlformats.org/officeDocument/2006/relationships/image" Target="../media/image1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5.jpg"/><Relationship Id="rId4" Type="http://schemas.openxmlformats.org/officeDocument/2006/relationships/image" Target="../media/image1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4.jpg"/><Relationship Id="rId4" Type="http://schemas.openxmlformats.org/officeDocument/2006/relationships/image" Target="../media/image2.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5.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30000"/>
          </a:blip>
          <a:stretch>
            <a:fillRect/>
          </a:stretch>
        </a:blipFill>
      </p:bgPr>
    </p:bg>
    <p:spTree>
      <p:nvGrpSpPr>
        <p:cNvPr id="83" name="Shape 83"/>
        <p:cNvGrpSpPr/>
        <p:nvPr/>
      </p:nvGrpSpPr>
      <p:grpSpPr>
        <a:xfrm>
          <a:off x="0" y="0"/>
          <a:ext cx="0" cy="0"/>
          <a:chOff x="0" y="0"/>
          <a:chExt cx="0" cy="0"/>
        </a:xfrm>
      </p:grpSpPr>
      <p:sp>
        <p:nvSpPr>
          <p:cNvPr id="84" name="Google Shape;84;p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Times New Roman"/>
              <a:buNone/>
            </a:pPr>
            <a:r>
              <a:rPr lang="en-US">
                <a:latin typeface="Times New Roman"/>
                <a:ea typeface="Times New Roman"/>
                <a:cs typeface="Times New Roman"/>
                <a:sym typeface="Times New Roman"/>
              </a:rPr>
              <a:t>Herkimer County Adirondack Food Access Study </a:t>
            </a:r>
            <a:endParaRPr/>
          </a:p>
        </p:txBody>
      </p:sp>
      <p:sp>
        <p:nvSpPr>
          <p:cNvPr id="85" name="Google Shape;85;p1"/>
          <p:cNvSpPr txBox="1"/>
          <p:nvPr>
            <p:ph idx="1" type="subTitle"/>
          </p:nvPr>
        </p:nvSpPr>
        <p:spPr>
          <a:xfrm>
            <a:off x="1524000" y="3602037"/>
            <a:ext cx="9144000" cy="2387599"/>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rPr lang="en-US">
                <a:latin typeface="Times New Roman"/>
                <a:ea typeface="Times New Roman"/>
                <a:cs typeface="Times New Roman"/>
                <a:sym typeface="Times New Roman"/>
              </a:rPr>
              <a:t>2022</a:t>
            </a:r>
            <a:endParaRPr/>
          </a:p>
          <a:p>
            <a:pPr indent="0" lvl="0" marL="0" rtl="0" algn="ctr">
              <a:lnSpc>
                <a:spcPct val="90000"/>
              </a:lnSpc>
              <a:spcBef>
                <a:spcPts val="1000"/>
              </a:spcBef>
              <a:spcAft>
                <a:spcPts val="0"/>
              </a:spcAft>
              <a:buClr>
                <a:schemeClr val="dk1"/>
              </a:buClr>
              <a:buSzPts val="2400"/>
              <a:buNone/>
            </a:pPr>
            <a:r>
              <a:rPr lang="en-US">
                <a:latin typeface="Times New Roman"/>
                <a:ea typeface="Times New Roman"/>
                <a:cs typeface="Times New Roman"/>
                <a:sym typeface="Times New Roman"/>
              </a:rPr>
              <a:t>Mari Kate Mycek, PhD</a:t>
            </a:r>
            <a:endParaRPr/>
          </a:p>
          <a:p>
            <a:pPr indent="0" lvl="0" marL="0" rtl="0" algn="ctr">
              <a:lnSpc>
                <a:spcPct val="90000"/>
              </a:lnSpc>
              <a:spcBef>
                <a:spcPts val="1000"/>
              </a:spcBef>
              <a:spcAft>
                <a:spcPts val="0"/>
              </a:spcAft>
              <a:buClr>
                <a:schemeClr val="dk1"/>
              </a:buClr>
              <a:buSzPts val="2400"/>
              <a:buNone/>
            </a:pPr>
            <a:r>
              <a:t/>
            </a:r>
            <a:endParaRPr>
              <a:latin typeface="Times New Roman"/>
              <a:ea typeface="Times New Roman"/>
              <a:cs typeface="Times New Roman"/>
              <a:sym typeface="Times New Roman"/>
            </a:endParaRPr>
          </a:p>
          <a:p>
            <a:pPr indent="0" lvl="0" marL="0" rtl="0" algn="ctr">
              <a:lnSpc>
                <a:spcPct val="90000"/>
              </a:lnSpc>
              <a:spcBef>
                <a:spcPts val="1000"/>
              </a:spcBef>
              <a:spcAft>
                <a:spcPts val="0"/>
              </a:spcAft>
              <a:buClr>
                <a:schemeClr val="dk1"/>
              </a:buClr>
              <a:buSzPts val="2800"/>
              <a:buNone/>
            </a:pPr>
            <a:r>
              <a:rPr i="1" lang="en-US" sz="2800">
                <a:latin typeface="Times New Roman"/>
                <a:ea typeface="Times New Roman"/>
                <a:cs typeface="Times New Roman"/>
                <a:sym typeface="Times New Roman"/>
              </a:rPr>
              <a:t>Funded by Herkimer County and The Community Foundation of Herkimer and Oneida County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7000"/>
          </a:blip>
          <a:stretch>
            <a:fillRect/>
          </a:stretch>
        </a:blipFill>
      </p:bgPr>
    </p:bg>
    <p:spTree>
      <p:nvGrpSpPr>
        <p:cNvPr id="148" name="Shape 148"/>
        <p:cNvGrpSpPr/>
        <p:nvPr/>
      </p:nvGrpSpPr>
      <p:grpSpPr>
        <a:xfrm>
          <a:off x="0" y="0"/>
          <a:ext cx="0" cy="0"/>
          <a:chOff x="0" y="0"/>
          <a:chExt cx="0" cy="0"/>
        </a:xfrm>
      </p:grpSpPr>
      <p:sp>
        <p:nvSpPr>
          <p:cNvPr id="149" name="Google Shape;149;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Barriers to Access</a:t>
            </a:r>
            <a:endParaRPr/>
          </a:p>
        </p:txBody>
      </p:sp>
      <p:sp>
        <p:nvSpPr>
          <p:cNvPr id="150" name="Google Shape;150;p10"/>
          <p:cNvSpPr txBox="1"/>
          <p:nvPr>
            <p:ph idx="1" type="body"/>
          </p:nvPr>
        </p:nvSpPr>
        <p:spPr>
          <a:xfrm>
            <a:off x="838200" y="1607440"/>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400"/>
              <a:buChar char="•"/>
            </a:pPr>
            <a:r>
              <a:rPr lang="en-US" sz="2400">
                <a:latin typeface="Times New Roman"/>
                <a:ea typeface="Times New Roman"/>
                <a:cs typeface="Times New Roman"/>
                <a:sym typeface="Times New Roman"/>
              </a:rPr>
              <a:t>We asked participants how easy or challenging it was for them to access the foods their family needed, in their own words.</a:t>
            </a:r>
            <a:endParaRPr/>
          </a:p>
          <a:p>
            <a:pPr indent="-228600" lvl="0" marL="228600" rtl="0" algn="l">
              <a:lnSpc>
                <a:spcPct val="90000"/>
              </a:lnSpc>
              <a:spcBef>
                <a:spcPts val="1000"/>
              </a:spcBef>
              <a:spcAft>
                <a:spcPts val="0"/>
              </a:spcAft>
              <a:buClr>
                <a:schemeClr val="dk1"/>
              </a:buClr>
              <a:buSzPts val="2400"/>
              <a:buChar char="•"/>
            </a:pPr>
            <a:r>
              <a:rPr lang="en-US" sz="2400">
                <a:latin typeface="Times New Roman"/>
                <a:ea typeface="Times New Roman"/>
                <a:cs typeface="Times New Roman"/>
                <a:sym typeface="Times New Roman"/>
              </a:rPr>
              <a:t>The responses varied depending on where the participant lived and their wants and needs for good. Some central themes did emerge in the open-ended questions that can help us contextualize their responses and challenges. </a:t>
            </a:r>
            <a:endParaRPr sz="4000">
              <a:latin typeface="Times New Roman"/>
              <a:ea typeface="Times New Roman"/>
              <a:cs typeface="Times New Roman"/>
              <a:sym typeface="Times New Roman"/>
            </a:endParaRPr>
          </a:p>
          <a:p>
            <a:pPr indent="-228600" lvl="0" marL="228600" rtl="0" algn="ctr">
              <a:lnSpc>
                <a:spcPct val="90000"/>
              </a:lnSpc>
              <a:spcBef>
                <a:spcPts val="1000"/>
              </a:spcBef>
              <a:spcAft>
                <a:spcPts val="0"/>
              </a:spcAft>
              <a:buClr>
                <a:schemeClr val="dk1"/>
              </a:buClr>
              <a:buSzPts val="2400"/>
              <a:buChar char="•"/>
            </a:pPr>
            <a:r>
              <a:rPr i="1" lang="en-US" sz="2400">
                <a:latin typeface="Times New Roman"/>
                <a:ea typeface="Times New Roman"/>
                <a:cs typeface="Times New Roman"/>
                <a:sym typeface="Times New Roman"/>
              </a:rPr>
              <a:t>Distance to Food Choice</a:t>
            </a:r>
            <a:endParaRPr/>
          </a:p>
          <a:p>
            <a:pPr indent="-228600" lvl="0" marL="228600" rtl="0" algn="ctr">
              <a:lnSpc>
                <a:spcPct val="90000"/>
              </a:lnSpc>
              <a:spcBef>
                <a:spcPts val="1000"/>
              </a:spcBef>
              <a:spcAft>
                <a:spcPts val="0"/>
              </a:spcAft>
              <a:buClr>
                <a:schemeClr val="dk1"/>
              </a:buClr>
              <a:buSzPts val="2400"/>
              <a:buChar char="•"/>
            </a:pPr>
            <a:r>
              <a:rPr i="1" lang="en-US" sz="2400">
                <a:latin typeface="Times New Roman"/>
                <a:ea typeface="Times New Roman"/>
                <a:cs typeface="Times New Roman"/>
                <a:sym typeface="Times New Roman"/>
              </a:rPr>
              <a:t>Limited Choices</a:t>
            </a:r>
            <a:endParaRPr/>
          </a:p>
          <a:p>
            <a:pPr indent="-228600" lvl="0" marL="228600" rtl="0" algn="ctr">
              <a:lnSpc>
                <a:spcPct val="90000"/>
              </a:lnSpc>
              <a:spcBef>
                <a:spcPts val="1000"/>
              </a:spcBef>
              <a:spcAft>
                <a:spcPts val="0"/>
              </a:spcAft>
              <a:buClr>
                <a:schemeClr val="dk1"/>
              </a:buClr>
              <a:buSzPts val="2400"/>
              <a:buChar char="•"/>
            </a:pPr>
            <a:r>
              <a:rPr i="1" lang="en-US" sz="2400">
                <a:latin typeface="Times New Roman"/>
                <a:ea typeface="Times New Roman"/>
                <a:cs typeface="Times New Roman"/>
                <a:sym typeface="Times New Roman"/>
              </a:rPr>
              <a:t>Quality Concerns</a:t>
            </a:r>
            <a:endParaRPr/>
          </a:p>
          <a:p>
            <a:pPr indent="-228600" lvl="0" marL="228600" rtl="0" algn="ctr">
              <a:lnSpc>
                <a:spcPct val="90000"/>
              </a:lnSpc>
              <a:spcBef>
                <a:spcPts val="1000"/>
              </a:spcBef>
              <a:spcAft>
                <a:spcPts val="0"/>
              </a:spcAft>
              <a:buClr>
                <a:schemeClr val="dk1"/>
              </a:buClr>
              <a:buSzPts val="2400"/>
              <a:buChar char="•"/>
            </a:pPr>
            <a:r>
              <a:rPr i="1" lang="en-US" sz="2400">
                <a:latin typeface="Times New Roman"/>
                <a:ea typeface="Times New Roman"/>
                <a:cs typeface="Times New Roman"/>
                <a:sym typeface="Times New Roman"/>
              </a:rPr>
              <a:t>Winter </a:t>
            </a:r>
            <a:endParaRPr/>
          </a:p>
          <a:p>
            <a:pPr indent="-228600" lvl="0" marL="228600" rtl="0" algn="ctr">
              <a:lnSpc>
                <a:spcPct val="90000"/>
              </a:lnSpc>
              <a:spcBef>
                <a:spcPts val="1000"/>
              </a:spcBef>
              <a:spcAft>
                <a:spcPts val="0"/>
              </a:spcAft>
              <a:buClr>
                <a:schemeClr val="dk1"/>
              </a:buClr>
              <a:buSzPts val="2400"/>
              <a:buChar char="•"/>
            </a:pPr>
            <a:r>
              <a:rPr i="1" lang="en-US" sz="2400">
                <a:latin typeface="Times New Roman"/>
                <a:ea typeface="Times New Roman"/>
                <a:cs typeface="Times New Roman"/>
                <a:sym typeface="Times New Roman"/>
              </a:rPr>
              <a:t>Cost</a:t>
            </a:r>
            <a:endParaRPr/>
          </a:p>
          <a:p>
            <a:pPr indent="-76200" lvl="0" marL="228600" rtl="0" algn="l">
              <a:lnSpc>
                <a:spcPct val="90000"/>
              </a:lnSpc>
              <a:spcBef>
                <a:spcPts val="1000"/>
              </a:spcBef>
              <a:spcAft>
                <a:spcPts val="0"/>
              </a:spcAft>
              <a:buClr>
                <a:schemeClr val="dk1"/>
              </a:buClr>
              <a:buSzPts val="2400"/>
              <a:buNone/>
            </a:pPr>
            <a:r>
              <a:t/>
            </a:r>
            <a:endParaRPr i="1" sz="2400">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7000"/>
          </a:blip>
          <a:stretch>
            <a:fillRect/>
          </a:stretch>
        </a:blipFill>
      </p:bgPr>
    </p:bg>
    <p:spTree>
      <p:nvGrpSpPr>
        <p:cNvPr id="154" name="Shape 154"/>
        <p:cNvGrpSpPr/>
        <p:nvPr/>
      </p:nvGrpSpPr>
      <p:grpSpPr>
        <a:xfrm>
          <a:off x="0" y="0"/>
          <a:ext cx="0" cy="0"/>
          <a:chOff x="0" y="0"/>
          <a:chExt cx="0" cy="0"/>
        </a:xfrm>
      </p:grpSpPr>
      <p:sp>
        <p:nvSpPr>
          <p:cNvPr id="155" name="Google Shape;155;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Distance to Food Choice</a:t>
            </a:r>
            <a:endParaRPr/>
          </a:p>
        </p:txBody>
      </p:sp>
      <p:sp>
        <p:nvSpPr>
          <p:cNvPr id="156" name="Google Shape;156;p11"/>
          <p:cNvSpPr txBox="1"/>
          <p:nvPr>
            <p:ph idx="1" type="body"/>
          </p:nvPr>
        </p:nvSpPr>
        <p:spPr>
          <a:xfrm>
            <a:off x="838200" y="1607440"/>
            <a:ext cx="10515600" cy="4351338"/>
          </a:xfrm>
          <a:prstGeom prst="rect">
            <a:avLst/>
          </a:prstGeom>
          <a:noFill/>
          <a:ln>
            <a:noFill/>
          </a:ln>
        </p:spPr>
        <p:txBody>
          <a:bodyPr anchorCtr="0" anchor="t" bIns="45700" lIns="91425" spcFirstLastPara="1" rIns="91425" wrap="square" tIns="45700">
            <a:normAutofit fontScale="92500" lnSpcReduction="20000"/>
          </a:bodyPr>
          <a:lstStyle/>
          <a:p>
            <a:pPr indent="-228600" lvl="0" marL="228600" rtl="0" algn="l">
              <a:lnSpc>
                <a:spcPct val="90000"/>
              </a:lnSpc>
              <a:spcBef>
                <a:spcPts val="0"/>
              </a:spcBef>
              <a:spcAft>
                <a:spcPts val="0"/>
              </a:spcAft>
              <a:buClr>
                <a:schemeClr val="dk1"/>
              </a:buClr>
              <a:buSzPct val="100000"/>
              <a:buChar char="•"/>
            </a:pPr>
            <a:r>
              <a:rPr lang="en-US" sz="2400">
                <a:latin typeface="Times New Roman"/>
                <a:ea typeface="Times New Roman"/>
                <a:cs typeface="Times New Roman"/>
                <a:sym typeface="Times New Roman"/>
              </a:rPr>
              <a:t>61% of the open ended responses mentioned the distance to any food source as challenge</a:t>
            </a:r>
            <a:endParaRPr/>
          </a:p>
          <a:p>
            <a:pPr indent="-228600" lvl="0" marL="228600" rtl="0" algn="l">
              <a:lnSpc>
                <a:spcPct val="90000"/>
              </a:lnSpc>
              <a:spcBef>
                <a:spcPts val="1000"/>
              </a:spcBef>
              <a:spcAft>
                <a:spcPts val="0"/>
              </a:spcAft>
              <a:buClr>
                <a:schemeClr val="dk1"/>
              </a:buClr>
              <a:buSzPct val="100000"/>
              <a:buChar char="•"/>
            </a:pPr>
            <a:r>
              <a:rPr lang="en-US" sz="2400">
                <a:latin typeface="Times New Roman"/>
                <a:ea typeface="Times New Roman"/>
                <a:cs typeface="Times New Roman"/>
                <a:sym typeface="Times New Roman"/>
              </a:rPr>
              <a:t>Within those answers, many talked about the distance to affordable and quality fresh produce was even farther</a:t>
            </a:r>
            <a:endParaRPr/>
          </a:p>
          <a:p>
            <a:pPr indent="-87629" lvl="0" marL="228600" rtl="0" algn="l">
              <a:lnSpc>
                <a:spcPct val="90000"/>
              </a:lnSpc>
              <a:spcBef>
                <a:spcPts val="1000"/>
              </a:spcBef>
              <a:spcAft>
                <a:spcPts val="0"/>
              </a:spcAft>
              <a:buClr>
                <a:schemeClr val="dk1"/>
              </a:buClr>
              <a:buSzPct val="100000"/>
              <a:buNone/>
            </a:pPr>
            <a:r>
              <a:t/>
            </a:r>
            <a:endParaRPr sz="2400">
              <a:latin typeface="Times New Roman"/>
              <a:ea typeface="Times New Roman"/>
              <a:cs typeface="Times New Roman"/>
              <a:sym typeface="Times New Roman"/>
            </a:endParaRPr>
          </a:p>
          <a:p>
            <a:pPr indent="0" lvl="0" marL="0" rtl="0" algn="ctr">
              <a:lnSpc>
                <a:spcPct val="90000"/>
              </a:lnSpc>
              <a:spcBef>
                <a:spcPts val="1000"/>
              </a:spcBef>
              <a:spcAft>
                <a:spcPts val="0"/>
              </a:spcAft>
              <a:buClr>
                <a:schemeClr val="dk1"/>
              </a:buClr>
              <a:buSzPct val="100000"/>
              <a:buNone/>
            </a:pPr>
            <a:r>
              <a:rPr i="1" lang="en-US" sz="2400">
                <a:latin typeface="Times New Roman"/>
                <a:ea typeface="Times New Roman"/>
                <a:cs typeface="Times New Roman"/>
                <a:sym typeface="Times New Roman"/>
              </a:rPr>
              <a:t>“</a:t>
            </a:r>
            <a:r>
              <a:rPr i="1" lang="en-US" sz="2400">
                <a:solidFill>
                  <a:srgbClr val="000000"/>
                </a:solidFill>
                <a:latin typeface="Times New Roman"/>
                <a:ea typeface="Times New Roman"/>
                <a:cs typeface="Times New Roman"/>
                <a:sym typeface="Times New Roman"/>
              </a:rPr>
              <a:t>I drive either 60 or 120 miles round trip in order to access the better/local produce.</a:t>
            </a:r>
            <a:r>
              <a:rPr i="1" lang="en-US" sz="2400">
                <a:latin typeface="Times New Roman"/>
                <a:ea typeface="Times New Roman"/>
                <a:cs typeface="Times New Roman"/>
                <a:sym typeface="Times New Roman"/>
              </a:rPr>
              <a:t>”</a:t>
            </a:r>
            <a:endParaRPr/>
          </a:p>
          <a:p>
            <a:pPr indent="0" lvl="0" marL="0" rtl="0" algn="ctr">
              <a:lnSpc>
                <a:spcPct val="90000"/>
              </a:lnSpc>
              <a:spcBef>
                <a:spcPts val="1000"/>
              </a:spcBef>
              <a:spcAft>
                <a:spcPts val="0"/>
              </a:spcAft>
              <a:buClr>
                <a:schemeClr val="dk1"/>
              </a:buClr>
              <a:buSzPct val="100000"/>
              <a:buNone/>
            </a:pPr>
            <a:r>
              <a:t/>
            </a:r>
            <a:endParaRPr i="1" sz="2400">
              <a:latin typeface="Times New Roman"/>
              <a:ea typeface="Times New Roman"/>
              <a:cs typeface="Times New Roman"/>
              <a:sym typeface="Times New Roman"/>
            </a:endParaRPr>
          </a:p>
          <a:p>
            <a:pPr indent="0" lvl="0" marL="0" rtl="0" algn="ctr">
              <a:lnSpc>
                <a:spcPct val="90000"/>
              </a:lnSpc>
              <a:spcBef>
                <a:spcPts val="1000"/>
              </a:spcBef>
              <a:spcAft>
                <a:spcPts val="0"/>
              </a:spcAft>
              <a:buClr>
                <a:schemeClr val="dk1"/>
              </a:buClr>
              <a:buSzPct val="100000"/>
              <a:buNone/>
            </a:pPr>
            <a:r>
              <a:rPr i="1" lang="en-US" sz="2400">
                <a:latin typeface="Times New Roman"/>
                <a:ea typeface="Times New Roman"/>
                <a:cs typeface="Times New Roman"/>
                <a:sym typeface="Times New Roman"/>
              </a:rPr>
              <a:t>“</a:t>
            </a:r>
            <a:r>
              <a:rPr i="1" lang="en-US" sz="2400">
                <a:solidFill>
                  <a:srgbClr val="000000"/>
                </a:solidFill>
                <a:latin typeface="Times New Roman"/>
                <a:ea typeface="Times New Roman"/>
                <a:cs typeface="Times New Roman"/>
                <a:sym typeface="Times New Roman"/>
              </a:rPr>
              <a:t>Driving to Utica every week for affordable, fresh, quality food, fresh produce is hard to come by in town, select few options at the local store in old forge.”</a:t>
            </a:r>
            <a:endParaRPr/>
          </a:p>
          <a:p>
            <a:pPr indent="0" lvl="0" marL="0" rtl="0" algn="ctr">
              <a:lnSpc>
                <a:spcPct val="90000"/>
              </a:lnSpc>
              <a:spcBef>
                <a:spcPts val="1000"/>
              </a:spcBef>
              <a:spcAft>
                <a:spcPts val="0"/>
              </a:spcAft>
              <a:buClr>
                <a:schemeClr val="dk1"/>
              </a:buClr>
              <a:buSzPct val="100000"/>
              <a:buNone/>
            </a:pPr>
            <a:r>
              <a:t/>
            </a:r>
            <a:endParaRPr i="1" sz="2400">
              <a:solidFill>
                <a:srgbClr val="000000"/>
              </a:solidFill>
              <a:latin typeface="Times New Roman"/>
              <a:ea typeface="Times New Roman"/>
              <a:cs typeface="Times New Roman"/>
              <a:sym typeface="Times New Roman"/>
            </a:endParaRPr>
          </a:p>
          <a:p>
            <a:pPr indent="0" lvl="0" marL="0" rtl="0" algn="ctr">
              <a:lnSpc>
                <a:spcPct val="90000"/>
              </a:lnSpc>
              <a:spcBef>
                <a:spcPts val="1000"/>
              </a:spcBef>
              <a:spcAft>
                <a:spcPts val="0"/>
              </a:spcAft>
              <a:buClr>
                <a:srgbClr val="000000"/>
              </a:buClr>
              <a:buSzPct val="100000"/>
              <a:buNone/>
            </a:pPr>
            <a:r>
              <a:rPr i="1" lang="en-US" sz="2400">
                <a:solidFill>
                  <a:srgbClr val="000000"/>
                </a:solidFill>
                <a:latin typeface="Times New Roman"/>
                <a:ea typeface="Times New Roman"/>
                <a:cs typeface="Times New Roman"/>
                <a:sym typeface="Times New Roman"/>
              </a:rPr>
              <a:t>“decent all-year food stores are at least 30 min drive from our town”</a:t>
            </a:r>
            <a:endParaRPr/>
          </a:p>
          <a:p>
            <a:pPr indent="0" lvl="0" marL="0" rtl="0" algn="ctr">
              <a:lnSpc>
                <a:spcPct val="90000"/>
              </a:lnSpc>
              <a:spcBef>
                <a:spcPts val="1000"/>
              </a:spcBef>
              <a:spcAft>
                <a:spcPts val="0"/>
              </a:spcAft>
              <a:buClr>
                <a:schemeClr val="dk1"/>
              </a:buClr>
              <a:buSzPct val="100000"/>
              <a:buNone/>
            </a:pPr>
            <a:r>
              <a:t/>
            </a:r>
            <a:endParaRPr i="1" sz="2400">
              <a:solidFill>
                <a:srgbClr val="000000"/>
              </a:solidFill>
              <a:latin typeface="Times New Roman"/>
              <a:ea typeface="Times New Roman"/>
              <a:cs typeface="Times New Roman"/>
              <a:sym typeface="Times New Roman"/>
            </a:endParaRPr>
          </a:p>
          <a:p>
            <a:pPr indent="0" lvl="0" marL="0" rtl="0" algn="ctr">
              <a:lnSpc>
                <a:spcPct val="90000"/>
              </a:lnSpc>
              <a:spcBef>
                <a:spcPts val="1000"/>
              </a:spcBef>
              <a:spcAft>
                <a:spcPts val="0"/>
              </a:spcAft>
              <a:buClr>
                <a:srgbClr val="000000"/>
              </a:buClr>
              <a:buSzPct val="100000"/>
              <a:buNone/>
            </a:pPr>
            <a:r>
              <a:rPr i="1" lang="en-US" sz="2400">
                <a:solidFill>
                  <a:srgbClr val="000000"/>
                </a:solidFill>
                <a:latin typeface="Times New Roman"/>
                <a:ea typeface="Times New Roman"/>
                <a:cs typeface="Times New Roman"/>
                <a:sym typeface="Times New Roman"/>
              </a:rPr>
              <a:t>“12 miles to a small grocery store, 25 miles to a bigger one, 75 to a large supermarket. Local fresh food only available July and August.”</a:t>
            </a:r>
            <a:endParaRPr i="1" sz="2400">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7000"/>
          </a:blip>
          <a:stretch>
            <a:fillRect/>
          </a:stretch>
        </a:blipFill>
      </p:bgPr>
    </p:bg>
    <p:spTree>
      <p:nvGrpSpPr>
        <p:cNvPr id="160" name="Shape 160"/>
        <p:cNvGrpSpPr/>
        <p:nvPr/>
      </p:nvGrpSpPr>
      <p:grpSpPr>
        <a:xfrm>
          <a:off x="0" y="0"/>
          <a:ext cx="0" cy="0"/>
          <a:chOff x="0" y="0"/>
          <a:chExt cx="0" cy="0"/>
        </a:xfrm>
      </p:grpSpPr>
      <p:sp>
        <p:nvSpPr>
          <p:cNvPr id="161" name="Google Shape;161;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Limited Choices</a:t>
            </a:r>
            <a:endParaRPr/>
          </a:p>
        </p:txBody>
      </p:sp>
      <p:sp>
        <p:nvSpPr>
          <p:cNvPr id="162" name="Google Shape;162;p12"/>
          <p:cNvSpPr txBox="1"/>
          <p:nvPr>
            <p:ph idx="1" type="body"/>
          </p:nvPr>
        </p:nvSpPr>
        <p:spPr>
          <a:xfrm>
            <a:off x="541243" y="1690688"/>
            <a:ext cx="11109513"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07000"/>
              </a:lnSpc>
              <a:spcBef>
                <a:spcPts val="0"/>
              </a:spcBef>
              <a:spcAft>
                <a:spcPts val="0"/>
              </a:spcAft>
              <a:buClr>
                <a:schemeClr val="dk1"/>
              </a:buClr>
              <a:buSzPts val="2400"/>
              <a:buNone/>
            </a:pPr>
            <a:r>
              <a:rPr lang="en-US" sz="2400">
                <a:latin typeface="Times New Roman"/>
                <a:ea typeface="Times New Roman"/>
                <a:cs typeface="Times New Roman"/>
                <a:sym typeface="Times New Roman"/>
              </a:rPr>
              <a:t>Those who answered the question “how far do you travel to get to the place where you get most of your food” as “11-30” minutes overwhelmingly discussed the limited options and quality concerns at the store they shopped at. Folks are traveling to the small grocery stores within the region rather than those who are traveling between “30-60” minutes to the larger grocery stores to access different choices. Those who decide to stay local face unique challenges and those who travel farther are also facing unique challenges.  </a:t>
            </a:r>
            <a:endParaRPr sz="2400">
              <a:latin typeface="Calibri"/>
              <a:ea typeface="Calibri"/>
              <a:cs typeface="Calibri"/>
              <a:sym typeface="Calibri"/>
            </a:endParaRPr>
          </a:p>
        </p:txBody>
      </p:sp>
      <p:sp>
        <p:nvSpPr>
          <p:cNvPr id="163" name="Google Shape;163;p12"/>
          <p:cNvSpPr txBox="1"/>
          <p:nvPr/>
        </p:nvSpPr>
        <p:spPr>
          <a:xfrm>
            <a:off x="1828800" y="4364030"/>
            <a:ext cx="8138831" cy="1855893"/>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7000"/>
              </a:lnSpc>
              <a:spcBef>
                <a:spcPts val="0"/>
              </a:spcBef>
              <a:spcAft>
                <a:spcPts val="0"/>
              </a:spcAft>
              <a:buClr>
                <a:schemeClr val="dk1"/>
              </a:buClr>
              <a:buSzPts val="1800"/>
              <a:buFont typeface="Times New Roman"/>
              <a:buNone/>
            </a:pPr>
            <a:r>
              <a:rPr i="1" lang="en-US" sz="1800">
                <a:solidFill>
                  <a:schemeClr val="dk1"/>
                </a:solidFill>
                <a:latin typeface="Times New Roman"/>
                <a:ea typeface="Times New Roman"/>
                <a:cs typeface="Times New Roman"/>
                <a:sym typeface="Times New Roman"/>
              </a:rPr>
              <a:t>“We do have a grocery store here in town but the prices are high, set for tourism not locals, and the options are limited. When we lived in Raquette Lake it was near impossible as the tiny grocery store they have is extremely limited and only open about 10 weeks a year. Shopping for us and where we shop depends on the season too. We rarely shop at the local grocery store in town and will most often do bigger shops less frequently in Utica 60 miles away to get more options at a better price.”</a:t>
            </a:r>
            <a:endParaRPr sz="18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7000"/>
          </a:blip>
          <a:stretch>
            <a:fillRect/>
          </a:stretch>
        </a:blipFill>
      </p:bgPr>
    </p:bg>
    <p:spTree>
      <p:nvGrpSpPr>
        <p:cNvPr id="167" name="Shape 167"/>
        <p:cNvGrpSpPr/>
        <p:nvPr/>
      </p:nvGrpSpPr>
      <p:grpSpPr>
        <a:xfrm>
          <a:off x="0" y="0"/>
          <a:ext cx="0" cy="0"/>
          <a:chOff x="0" y="0"/>
          <a:chExt cx="0" cy="0"/>
        </a:xfrm>
      </p:grpSpPr>
      <p:sp>
        <p:nvSpPr>
          <p:cNvPr id="168" name="Google Shape;168;p13"/>
          <p:cNvSpPr txBox="1"/>
          <p:nvPr>
            <p:ph type="title"/>
          </p:nvPr>
        </p:nvSpPr>
        <p:spPr>
          <a:xfrm>
            <a:off x="-2673096" y="157722"/>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Quality Concerns</a:t>
            </a:r>
            <a:endParaRPr/>
          </a:p>
        </p:txBody>
      </p:sp>
      <p:sp>
        <p:nvSpPr>
          <p:cNvPr id="169" name="Google Shape;169;p13"/>
          <p:cNvSpPr txBox="1"/>
          <p:nvPr>
            <p:ph idx="1" type="body"/>
          </p:nvPr>
        </p:nvSpPr>
        <p:spPr>
          <a:xfrm>
            <a:off x="6931152" y="477445"/>
            <a:ext cx="5062728" cy="3436684"/>
          </a:xfrm>
          <a:prstGeom prst="rect">
            <a:avLst/>
          </a:prstGeom>
          <a:no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chemeClr val="dk1"/>
              </a:buClr>
              <a:buSzPts val="2000"/>
              <a:buNone/>
            </a:pPr>
            <a:r>
              <a:rPr lang="en-US" sz="2000">
                <a:latin typeface="Times New Roman"/>
                <a:ea typeface="Times New Roman"/>
                <a:cs typeface="Times New Roman"/>
                <a:sym typeface="Times New Roman"/>
              </a:rPr>
              <a:t>Participants also discussed the challenges they faced in getting what they wanted in terms of quality, especially as it relates to fresh fruits and vegetables. This was especially stark during the off season for full year residents.</a:t>
            </a:r>
            <a:endParaRPr/>
          </a:p>
          <a:p>
            <a:pPr indent="0" lvl="0" marL="0" marR="0" rtl="0" algn="ctr">
              <a:lnSpc>
                <a:spcPct val="107000"/>
              </a:lnSpc>
              <a:spcBef>
                <a:spcPts val="800"/>
              </a:spcBef>
              <a:spcAft>
                <a:spcPts val="0"/>
              </a:spcAft>
              <a:buClr>
                <a:schemeClr val="dk1"/>
              </a:buClr>
              <a:buSzPts val="2000"/>
              <a:buNone/>
            </a:pPr>
            <a:r>
              <a:t/>
            </a:r>
            <a:endParaRPr sz="2000">
              <a:latin typeface="Times New Roman"/>
              <a:ea typeface="Times New Roman"/>
              <a:cs typeface="Times New Roman"/>
              <a:sym typeface="Times New Roman"/>
            </a:endParaRPr>
          </a:p>
          <a:p>
            <a:pPr indent="0" lvl="0" marL="0" marR="0" rtl="0" algn="ctr">
              <a:lnSpc>
                <a:spcPct val="107000"/>
              </a:lnSpc>
              <a:spcBef>
                <a:spcPts val="800"/>
              </a:spcBef>
              <a:spcAft>
                <a:spcPts val="0"/>
              </a:spcAft>
              <a:buClr>
                <a:srgbClr val="000000"/>
              </a:buClr>
              <a:buSzPts val="2000"/>
              <a:buNone/>
            </a:pPr>
            <a:r>
              <a:rPr i="1" lang="en-US" sz="2000">
                <a:solidFill>
                  <a:srgbClr val="000000"/>
                </a:solidFill>
                <a:latin typeface="Times New Roman"/>
                <a:ea typeface="Times New Roman"/>
                <a:cs typeface="Times New Roman"/>
                <a:sym typeface="Times New Roman"/>
              </a:rPr>
              <a:t>“local store prices too high and produce quality is not great”</a:t>
            </a:r>
            <a:endParaRPr/>
          </a:p>
          <a:p>
            <a:pPr indent="0" lvl="0" marL="0" marR="0" rtl="0" algn="ctr">
              <a:lnSpc>
                <a:spcPct val="107000"/>
              </a:lnSpc>
              <a:spcBef>
                <a:spcPts val="800"/>
              </a:spcBef>
              <a:spcAft>
                <a:spcPts val="0"/>
              </a:spcAft>
              <a:buClr>
                <a:schemeClr val="dk1"/>
              </a:buClr>
              <a:buSzPts val="2000"/>
              <a:buNone/>
            </a:pPr>
            <a:r>
              <a:t/>
            </a:r>
            <a:endParaRPr i="1" sz="2000">
              <a:latin typeface="Times New Roman"/>
              <a:ea typeface="Times New Roman"/>
              <a:cs typeface="Times New Roman"/>
              <a:sym typeface="Times New Roman"/>
            </a:endParaRPr>
          </a:p>
          <a:p>
            <a:pPr indent="0" lvl="0" marL="0" marR="0" rtl="0" algn="ctr">
              <a:lnSpc>
                <a:spcPct val="107000"/>
              </a:lnSpc>
              <a:spcBef>
                <a:spcPts val="800"/>
              </a:spcBef>
              <a:spcAft>
                <a:spcPts val="0"/>
              </a:spcAft>
              <a:buClr>
                <a:schemeClr val="dk1"/>
              </a:buClr>
              <a:buSzPts val="2000"/>
              <a:buNone/>
            </a:pPr>
            <a:r>
              <a:rPr i="1" lang="en-US" sz="2000">
                <a:latin typeface="Times New Roman"/>
                <a:ea typeface="Times New Roman"/>
                <a:cs typeface="Times New Roman"/>
                <a:sym typeface="Times New Roman"/>
              </a:rPr>
              <a:t>“</a:t>
            </a:r>
            <a:r>
              <a:rPr i="1" lang="en-US" sz="2000">
                <a:solidFill>
                  <a:srgbClr val="000000"/>
                </a:solidFill>
                <a:latin typeface="Times New Roman"/>
                <a:ea typeface="Times New Roman"/>
                <a:cs typeface="Times New Roman"/>
                <a:sym typeface="Times New Roman"/>
              </a:rPr>
              <a:t>When we are in the Adirondacks, we typically bring most of our food with us from our primary home. We find it easier to shop there, particularly for fresh foods. We do frequent the farmers market and farm stands in and around old Forge, but make an effort to use the local grocery stores only when we absolutely need some thing.”</a:t>
            </a:r>
            <a:endParaRPr i="1" sz="2000">
              <a:latin typeface="Times New Roman"/>
              <a:ea typeface="Times New Roman"/>
              <a:cs typeface="Times New Roman"/>
              <a:sym typeface="Times New Roman"/>
            </a:endParaRPr>
          </a:p>
        </p:txBody>
      </p:sp>
      <p:pic>
        <p:nvPicPr>
          <p:cNvPr descr="Forms response chart. Question title: The fresh produce in my community is of high quality.. Number of responses: 94 responses." id="170" name="Google Shape;170;p13"/>
          <p:cNvPicPr preferRelativeResize="0"/>
          <p:nvPr/>
        </p:nvPicPr>
        <p:blipFill rotWithShape="1">
          <a:blip r:embed="rId4">
            <a:alphaModFix/>
          </a:blip>
          <a:srcRect b="0" l="0" r="0" t="0"/>
          <a:stretch/>
        </p:blipFill>
        <p:spPr>
          <a:xfrm>
            <a:off x="-56219" y="2002972"/>
            <a:ext cx="6987371" cy="3321731"/>
          </a:xfrm>
          <a:prstGeom prst="rect">
            <a:avLst/>
          </a:prstGeom>
          <a:noFill/>
          <a:ln>
            <a:noFill/>
          </a:ln>
        </p:spPr>
      </p:pic>
      <p:sp>
        <p:nvSpPr>
          <p:cNvPr id="171" name="Google Shape;171;p13"/>
          <p:cNvSpPr txBox="1"/>
          <p:nvPr/>
        </p:nvSpPr>
        <p:spPr>
          <a:xfrm>
            <a:off x="0" y="5324703"/>
            <a:ext cx="442504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1 – Strongly Disagree                                                                                      5 – Strongly Agree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7000"/>
          </a:blip>
          <a:stretch>
            <a:fillRect/>
          </a:stretch>
        </a:blipFill>
      </p:bgPr>
    </p:bg>
    <p:spTree>
      <p:nvGrpSpPr>
        <p:cNvPr id="175" name="Shape 175"/>
        <p:cNvGrpSpPr/>
        <p:nvPr/>
      </p:nvGrpSpPr>
      <p:grpSpPr>
        <a:xfrm>
          <a:off x="0" y="0"/>
          <a:ext cx="0" cy="0"/>
          <a:chOff x="0" y="0"/>
          <a:chExt cx="0" cy="0"/>
        </a:xfrm>
      </p:grpSpPr>
      <p:sp>
        <p:nvSpPr>
          <p:cNvPr id="176" name="Google Shape;176;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Seasonality/Winter</a:t>
            </a:r>
            <a:endParaRPr/>
          </a:p>
        </p:txBody>
      </p:sp>
      <p:sp>
        <p:nvSpPr>
          <p:cNvPr id="177" name="Google Shape;177;p14"/>
          <p:cNvSpPr txBox="1"/>
          <p:nvPr>
            <p:ph idx="1" type="body"/>
          </p:nvPr>
        </p:nvSpPr>
        <p:spPr>
          <a:xfrm>
            <a:off x="1748118" y="1606364"/>
            <a:ext cx="8633011" cy="4351338"/>
          </a:xfrm>
          <a:prstGeom prst="rect">
            <a:avLst/>
          </a:prstGeom>
          <a:noFill/>
          <a:ln>
            <a:noFill/>
          </a:ln>
        </p:spPr>
        <p:txBody>
          <a:bodyPr anchorCtr="0" anchor="t" bIns="45700" lIns="91425" spcFirstLastPara="1" rIns="91425" wrap="square" tIns="45700">
            <a:normAutofit/>
          </a:bodyPr>
          <a:lstStyle/>
          <a:p>
            <a:pPr indent="0" lvl="0" marL="0" marR="0" rtl="0" algn="ctr">
              <a:lnSpc>
                <a:spcPct val="107000"/>
              </a:lnSpc>
              <a:spcBef>
                <a:spcPts val="0"/>
              </a:spcBef>
              <a:spcAft>
                <a:spcPts val="0"/>
              </a:spcAft>
              <a:buClr>
                <a:schemeClr val="dk1"/>
              </a:buClr>
              <a:buSzPts val="1800"/>
              <a:buNone/>
            </a:pPr>
            <a:r>
              <a:rPr lang="en-US" sz="1800">
                <a:latin typeface="Times New Roman"/>
                <a:ea typeface="Times New Roman"/>
                <a:cs typeface="Times New Roman"/>
                <a:sym typeface="Times New Roman"/>
              </a:rPr>
              <a:t>A unique aspect of this study population is their geographic location, which is an incredible tourist draw during the summer months. During the winter months, harsh conditions make travel to grocery stores even more difficult, as well as suppliers delivering food to retailers and restaurants. </a:t>
            </a:r>
            <a:endParaRPr/>
          </a:p>
          <a:p>
            <a:pPr indent="0" lvl="0" marL="0" marR="0" rtl="0" algn="ctr">
              <a:lnSpc>
                <a:spcPct val="107000"/>
              </a:lnSpc>
              <a:spcBef>
                <a:spcPts val="800"/>
              </a:spcBef>
              <a:spcAft>
                <a:spcPts val="0"/>
              </a:spcAft>
              <a:buClr>
                <a:schemeClr val="dk1"/>
              </a:buClr>
              <a:buSzPts val="1800"/>
              <a:buNone/>
            </a:pPr>
            <a:r>
              <a:t/>
            </a:r>
            <a:endParaRPr sz="1800">
              <a:latin typeface="Times New Roman"/>
              <a:ea typeface="Times New Roman"/>
              <a:cs typeface="Times New Roman"/>
              <a:sym typeface="Times New Roman"/>
            </a:endParaRPr>
          </a:p>
          <a:p>
            <a:pPr indent="0" lvl="0" marL="0" marR="0" rtl="0" algn="ctr">
              <a:lnSpc>
                <a:spcPct val="107000"/>
              </a:lnSpc>
              <a:spcBef>
                <a:spcPts val="800"/>
              </a:spcBef>
              <a:spcAft>
                <a:spcPts val="0"/>
              </a:spcAft>
              <a:buClr>
                <a:schemeClr val="dk1"/>
              </a:buClr>
              <a:buSzPts val="1800"/>
              <a:buNone/>
            </a:pPr>
            <a:r>
              <a:rPr i="1" lang="en-US" sz="1800">
                <a:latin typeface="Times New Roman"/>
                <a:ea typeface="Times New Roman"/>
                <a:cs typeface="Times New Roman"/>
                <a:sym typeface="Times New Roman"/>
              </a:rPr>
              <a:t>“The lack of a year-round grocery store nearby makes it very difficult. We drive 70 miles for a grocery store with good produce in the winter, and fill in with one of the smaller stores (all 30 miles away). We also are starting to rely on HelloFresh and other delivered food, which is expensive and not great quality, but convenient and saves on gas costs.”</a:t>
            </a:r>
            <a:r>
              <a:rPr lang="en-US" sz="1800">
                <a:latin typeface="Times New Roman"/>
                <a:ea typeface="Times New Roman"/>
                <a:cs typeface="Times New Roman"/>
                <a:sym typeface="Times New Roman"/>
              </a:rPr>
              <a:t> </a:t>
            </a:r>
            <a:endParaRPr/>
          </a:p>
          <a:p>
            <a:pPr indent="0" lvl="0" marL="0" marR="0" rtl="0" algn="ctr">
              <a:lnSpc>
                <a:spcPct val="107000"/>
              </a:lnSpc>
              <a:spcBef>
                <a:spcPts val="800"/>
              </a:spcBef>
              <a:spcAft>
                <a:spcPts val="0"/>
              </a:spcAft>
              <a:buClr>
                <a:schemeClr val="dk1"/>
              </a:buClr>
              <a:buSzPts val="1800"/>
              <a:buNone/>
            </a:pPr>
            <a:r>
              <a:t/>
            </a:r>
            <a:endParaRPr sz="1800">
              <a:latin typeface="Times New Roman"/>
              <a:ea typeface="Times New Roman"/>
              <a:cs typeface="Times New Roman"/>
              <a:sym typeface="Times New Roman"/>
            </a:endParaRPr>
          </a:p>
          <a:p>
            <a:pPr indent="0" lvl="0" marL="0" marR="0" rtl="0" algn="ctr">
              <a:lnSpc>
                <a:spcPct val="107000"/>
              </a:lnSpc>
              <a:spcBef>
                <a:spcPts val="800"/>
              </a:spcBef>
              <a:spcAft>
                <a:spcPts val="0"/>
              </a:spcAft>
              <a:buClr>
                <a:schemeClr val="dk1"/>
              </a:buClr>
              <a:buSzPts val="1800"/>
              <a:buNone/>
            </a:pPr>
            <a:r>
              <a:rPr i="1" lang="en-US" sz="1800">
                <a:latin typeface="Times New Roman"/>
                <a:ea typeface="Times New Roman"/>
                <a:cs typeface="Times New Roman"/>
                <a:sym typeface="Times New Roman"/>
              </a:rPr>
              <a:t>“</a:t>
            </a:r>
            <a:r>
              <a:rPr i="1" lang="en-US" sz="1800">
                <a:solidFill>
                  <a:srgbClr val="000000"/>
                </a:solidFill>
                <a:latin typeface="Times New Roman"/>
                <a:ea typeface="Times New Roman"/>
                <a:cs typeface="Times New Roman"/>
                <a:sym typeface="Times New Roman"/>
              </a:rPr>
              <a:t>summer time and into the fall - no problem, winter into spring - can be problematic. old veggies, so got to use it fast. canned goods are real pricy here”</a:t>
            </a:r>
            <a:endParaRPr i="1" sz="1800">
              <a:latin typeface="Times New Roman"/>
              <a:ea typeface="Times New Roman"/>
              <a:cs typeface="Times New Roman"/>
              <a:sym typeface="Times New Roman"/>
            </a:endParaRPr>
          </a:p>
          <a:p>
            <a:pPr indent="0" lvl="0" marL="0" marR="0" rtl="0" algn="ctr">
              <a:lnSpc>
                <a:spcPct val="107000"/>
              </a:lnSpc>
              <a:spcBef>
                <a:spcPts val="800"/>
              </a:spcBef>
              <a:spcAft>
                <a:spcPts val="0"/>
              </a:spcAft>
              <a:buClr>
                <a:schemeClr val="dk1"/>
              </a:buClr>
              <a:buSzPts val="2000"/>
              <a:buNone/>
            </a:pPr>
            <a:r>
              <a:t/>
            </a:r>
            <a:endParaRPr sz="2000">
              <a:solidFill>
                <a:srgbClr val="000000"/>
              </a:solidFill>
              <a:latin typeface="Times New Roman"/>
              <a:ea typeface="Times New Roman"/>
              <a:cs typeface="Times New Roman"/>
              <a:sym typeface="Times New Roman"/>
            </a:endParaRPr>
          </a:p>
          <a:p>
            <a:pPr indent="0" lvl="0" marL="0" marR="0" rtl="0" algn="ctr">
              <a:lnSpc>
                <a:spcPct val="107000"/>
              </a:lnSpc>
              <a:spcBef>
                <a:spcPts val="800"/>
              </a:spcBef>
              <a:spcAft>
                <a:spcPts val="0"/>
              </a:spcAft>
              <a:buClr>
                <a:schemeClr val="dk1"/>
              </a:buClr>
              <a:buSzPts val="2000"/>
              <a:buNone/>
            </a:pPr>
            <a:r>
              <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7000"/>
          </a:blip>
          <a:stretch>
            <a:fillRect/>
          </a:stretch>
        </a:blipFill>
      </p:bgPr>
    </p:bg>
    <p:spTree>
      <p:nvGrpSpPr>
        <p:cNvPr id="181" name="Shape 181"/>
        <p:cNvGrpSpPr/>
        <p:nvPr/>
      </p:nvGrpSpPr>
      <p:grpSpPr>
        <a:xfrm>
          <a:off x="0" y="0"/>
          <a:ext cx="0" cy="0"/>
          <a:chOff x="0" y="0"/>
          <a:chExt cx="0" cy="0"/>
        </a:xfrm>
      </p:grpSpPr>
      <p:sp>
        <p:nvSpPr>
          <p:cNvPr id="182" name="Google Shape;182;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Cost</a:t>
            </a:r>
            <a:endParaRPr/>
          </a:p>
        </p:txBody>
      </p:sp>
      <p:sp>
        <p:nvSpPr>
          <p:cNvPr id="183" name="Google Shape;183;p15"/>
          <p:cNvSpPr txBox="1"/>
          <p:nvPr>
            <p:ph idx="1" type="body"/>
          </p:nvPr>
        </p:nvSpPr>
        <p:spPr>
          <a:xfrm>
            <a:off x="1748118" y="1606364"/>
            <a:ext cx="8633011" cy="4351338"/>
          </a:xfrm>
          <a:prstGeom prst="rect">
            <a:avLst/>
          </a:prstGeom>
          <a:noFill/>
          <a:ln>
            <a:noFill/>
          </a:ln>
        </p:spPr>
        <p:txBody>
          <a:bodyPr anchorCtr="0" anchor="t" bIns="45700" lIns="91425" spcFirstLastPara="1" rIns="91425" wrap="square" tIns="45700">
            <a:normAutofit/>
          </a:bodyPr>
          <a:lstStyle/>
          <a:p>
            <a:pPr indent="0" lvl="0" marL="0" marR="0" rtl="0" algn="ctr">
              <a:lnSpc>
                <a:spcPct val="107000"/>
              </a:lnSpc>
              <a:spcBef>
                <a:spcPts val="0"/>
              </a:spcBef>
              <a:spcAft>
                <a:spcPts val="0"/>
              </a:spcAft>
              <a:buClr>
                <a:schemeClr val="dk1"/>
              </a:buClr>
              <a:buSzPts val="2000"/>
              <a:buNone/>
            </a:pPr>
            <a:r>
              <a:rPr lang="en-US" sz="2000">
                <a:latin typeface="Times New Roman"/>
                <a:ea typeface="Times New Roman"/>
                <a:cs typeface="Times New Roman"/>
                <a:sym typeface="Times New Roman"/>
              </a:rPr>
              <a:t>While there were many different factors that people cited in their struggles to get the food their family needs, cost was a factor for some. Looking at the respondents who discussed cost being prohibitive, they were mostly talking about the local grocery stores. In the open-ended questions, many wrote that the costs of foods were prohibitive at local grocery stores. This was discussed by people who shopped there regularly, and those who decided to drive to Utica to stock up at large chain stores that have more competitive pricing. </a:t>
            </a:r>
            <a:endParaRPr/>
          </a:p>
          <a:p>
            <a:pPr indent="127000" lvl="0" marL="0" marR="0" rtl="0" algn="ctr">
              <a:lnSpc>
                <a:spcPct val="107000"/>
              </a:lnSpc>
              <a:spcBef>
                <a:spcPts val="800"/>
              </a:spcBef>
              <a:spcAft>
                <a:spcPts val="0"/>
              </a:spcAft>
              <a:buClr>
                <a:schemeClr val="dk1"/>
              </a:buClr>
              <a:buSzPts val="2000"/>
              <a:buNone/>
            </a:pPr>
            <a:r>
              <a:t/>
            </a:r>
            <a:endParaRPr i="1" sz="2000">
              <a:latin typeface="Times New Roman"/>
              <a:ea typeface="Times New Roman"/>
              <a:cs typeface="Times New Roman"/>
              <a:sym typeface="Times New Roman"/>
            </a:endParaRPr>
          </a:p>
          <a:p>
            <a:pPr indent="0" lvl="0" marL="0" marR="0" rtl="0" algn="ctr">
              <a:lnSpc>
                <a:spcPct val="107000"/>
              </a:lnSpc>
              <a:spcBef>
                <a:spcPts val="800"/>
              </a:spcBef>
              <a:spcAft>
                <a:spcPts val="0"/>
              </a:spcAft>
              <a:buClr>
                <a:schemeClr val="dk1"/>
              </a:buClr>
              <a:buSzPts val="2000"/>
              <a:buNone/>
            </a:pPr>
            <a:r>
              <a:rPr i="1" lang="en-US" sz="2000">
                <a:latin typeface="Times New Roman"/>
                <a:ea typeface="Times New Roman"/>
                <a:cs typeface="Times New Roman"/>
                <a:sym typeface="Times New Roman"/>
              </a:rPr>
              <a:t>“Driving to Utica every week for affordable, fresh, quality food, fresh produce is hard to come by in town, select few options at the local store in old forge.”</a:t>
            </a:r>
            <a:endParaRPr sz="2000">
              <a:latin typeface="Calibri"/>
              <a:ea typeface="Calibri"/>
              <a:cs typeface="Calibri"/>
              <a:sym typeface="Calibri"/>
            </a:endParaRPr>
          </a:p>
          <a:p>
            <a:pPr indent="0" lvl="0" marL="0" marR="0" rtl="0" algn="ctr">
              <a:lnSpc>
                <a:spcPct val="107000"/>
              </a:lnSpc>
              <a:spcBef>
                <a:spcPts val="800"/>
              </a:spcBef>
              <a:spcAft>
                <a:spcPts val="0"/>
              </a:spcAft>
              <a:buClr>
                <a:schemeClr val="dk1"/>
              </a:buClr>
              <a:buSzPts val="2400"/>
              <a:buNone/>
            </a:pPr>
            <a:r>
              <a:t/>
            </a:r>
            <a:endParaRPr sz="2400">
              <a:solidFill>
                <a:srgbClr val="000000"/>
              </a:solidFill>
              <a:latin typeface="Times New Roman"/>
              <a:ea typeface="Times New Roman"/>
              <a:cs typeface="Times New Roman"/>
              <a:sym typeface="Times New Roman"/>
            </a:endParaRPr>
          </a:p>
          <a:p>
            <a:pPr indent="0" lvl="0" marL="0" marR="0" rtl="0" algn="ctr">
              <a:lnSpc>
                <a:spcPct val="107000"/>
              </a:lnSpc>
              <a:spcBef>
                <a:spcPts val="800"/>
              </a:spcBef>
              <a:spcAft>
                <a:spcPts val="0"/>
              </a:spcAft>
              <a:buClr>
                <a:schemeClr val="dk1"/>
              </a:buClr>
              <a:buSzPts val="2000"/>
              <a:buNone/>
            </a:pPr>
            <a:r>
              <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7000"/>
          </a:blip>
          <a:stretch>
            <a:fillRect/>
          </a:stretch>
        </a:blipFill>
      </p:bgPr>
    </p:bg>
    <p:spTree>
      <p:nvGrpSpPr>
        <p:cNvPr id="187" name="Shape 187"/>
        <p:cNvGrpSpPr/>
        <p:nvPr/>
      </p:nvGrpSpPr>
      <p:grpSpPr>
        <a:xfrm>
          <a:off x="0" y="0"/>
          <a:ext cx="0" cy="0"/>
          <a:chOff x="0" y="0"/>
          <a:chExt cx="0" cy="0"/>
        </a:xfrm>
      </p:grpSpPr>
      <p:sp>
        <p:nvSpPr>
          <p:cNvPr id="188" name="Google Shape;188;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What does this mean? </a:t>
            </a:r>
            <a:endParaRPr/>
          </a:p>
        </p:txBody>
      </p:sp>
      <p:sp>
        <p:nvSpPr>
          <p:cNvPr id="189" name="Google Shape;189;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latin typeface="Times New Roman"/>
                <a:ea typeface="Times New Roman"/>
                <a:cs typeface="Times New Roman"/>
                <a:sym typeface="Times New Roman"/>
              </a:rPr>
              <a:t>Residents and tourists alike are leaving the area to buy food, traveling far distances to find fresh, quality produce at a reasonable price. </a:t>
            </a:r>
            <a:endParaRPr/>
          </a:p>
          <a:p>
            <a:pPr indent="0" lvl="0" marL="0" rtl="0" algn="l">
              <a:lnSpc>
                <a:spcPct val="90000"/>
              </a:lnSpc>
              <a:spcBef>
                <a:spcPts val="1000"/>
              </a:spcBef>
              <a:spcAft>
                <a:spcPts val="0"/>
              </a:spcAft>
              <a:buClr>
                <a:schemeClr val="dk1"/>
              </a:buClr>
              <a:buSzPts val="2800"/>
              <a:buNone/>
            </a:pPr>
            <a:r>
              <a:rPr lang="en-US">
                <a:latin typeface="Times New Roman"/>
                <a:ea typeface="Times New Roman"/>
                <a:cs typeface="Times New Roman"/>
                <a:sym typeface="Times New Roman"/>
              </a:rPr>
              <a:t>Respondents rated quality and freshness as the most important quality of the food the look for, with nutrition a close second. </a:t>
            </a:r>
            <a:r>
              <a:rPr b="1" lang="en-US">
                <a:latin typeface="Times New Roman"/>
                <a:ea typeface="Times New Roman"/>
                <a:cs typeface="Times New Roman"/>
                <a:sym typeface="Times New Roman"/>
              </a:rPr>
              <a:t>Cost and convenience were not as important, which are great indicators when thinking about local solutions and what respondents want. </a:t>
            </a:r>
            <a:endParaRPr/>
          </a:p>
          <a:p>
            <a:pPr indent="0" lvl="0" marL="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19000"/>
          </a:blip>
          <a:stretch>
            <a:fillRect/>
          </a:stretch>
        </a:blipFill>
      </p:bgPr>
    </p:bg>
    <p:spTree>
      <p:nvGrpSpPr>
        <p:cNvPr id="193" name="Shape 193"/>
        <p:cNvGrpSpPr/>
        <p:nvPr/>
      </p:nvGrpSpPr>
      <p:grpSpPr>
        <a:xfrm>
          <a:off x="0" y="0"/>
          <a:ext cx="0" cy="0"/>
          <a:chOff x="0" y="0"/>
          <a:chExt cx="0" cy="0"/>
        </a:xfrm>
      </p:grpSpPr>
      <p:sp>
        <p:nvSpPr>
          <p:cNvPr id="194" name="Google Shape;194;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Interviews</a:t>
            </a:r>
            <a:endParaRPr/>
          </a:p>
        </p:txBody>
      </p:sp>
      <p:sp>
        <p:nvSpPr>
          <p:cNvPr id="195" name="Google Shape;195;p1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latin typeface="Times New Roman"/>
                <a:ea typeface="Times New Roman"/>
                <a:cs typeface="Times New Roman"/>
                <a:sym typeface="Times New Roman"/>
              </a:rPr>
              <a:t>We spoke with local grocery store owners and farmer’s that travel to the Old Forge farmer’s market and deliver CSA boxes to Old Forge.</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The main barrier for everyone was distribution networks. </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Farmer’s were not making enough of a profit/have a big enough customer base to travel the long distance. Marketing efforts to expand their customers have been unsuccessful.</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Local grocery store owners rely on corporate distribution networks that do not have local products, because that is what is most efficient and affordable.</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19000"/>
          </a:blip>
          <a:stretch>
            <a:fillRect/>
          </a:stretch>
        </a:blipFill>
      </p:bgPr>
    </p:bg>
    <p:spTree>
      <p:nvGrpSpPr>
        <p:cNvPr id="199" name="Shape 199"/>
        <p:cNvGrpSpPr/>
        <p:nvPr/>
      </p:nvGrpSpPr>
      <p:grpSpPr>
        <a:xfrm>
          <a:off x="0" y="0"/>
          <a:ext cx="0" cy="0"/>
          <a:chOff x="0" y="0"/>
          <a:chExt cx="0" cy="0"/>
        </a:xfrm>
      </p:grpSpPr>
      <p:sp>
        <p:nvSpPr>
          <p:cNvPr id="200" name="Google Shape;200;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Interviews</a:t>
            </a:r>
            <a:endParaRPr/>
          </a:p>
        </p:txBody>
      </p:sp>
      <p:sp>
        <p:nvSpPr>
          <p:cNvPr id="201" name="Google Shape;201;p1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400"/>
              <a:buChar char="•"/>
            </a:pPr>
            <a:r>
              <a:rPr lang="en-US" sz="2400">
                <a:latin typeface="Times New Roman"/>
                <a:ea typeface="Times New Roman"/>
                <a:cs typeface="Times New Roman"/>
                <a:sym typeface="Times New Roman"/>
              </a:rPr>
              <a:t>Grocery store owners valued local food and expressed interest in buying more. </a:t>
            </a:r>
            <a:endParaRPr/>
          </a:p>
          <a:p>
            <a:pPr indent="-228600" lvl="0" marL="228600" rtl="0" algn="l">
              <a:lnSpc>
                <a:spcPct val="90000"/>
              </a:lnSpc>
              <a:spcBef>
                <a:spcPts val="1000"/>
              </a:spcBef>
              <a:spcAft>
                <a:spcPts val="0"/>
              </a:spcAft>
              <a:buClr>
                <a:schemeClr val="dk1"/>
              </a:buClr>
              <a:buSzPts val="2400"/>
              <a:buChar char="•"/>
            </a:pPr>
            <a:r>
              <a:rPr lang="en-US" sz="2400">
                <a:latin typeface="Times New Roman"/>
                <a:ea typeface="Times New Roman"/>
                <a:cs typeface="Times New Roman"/>
                <a:sym typeface="Times New Roman"/>
              </a:rPr>
              <a:t>They also told us about past efforts to bring in more local produce and it falling flat because of supply, distribution, and consistency. </a:t>
            </a:r>
            <a:endParaRPr/>
          </a:p>
          <a:p>
            <a:pPr indent="-228600" lvl="0" marL="228600" rtl="0" algn="l">
              <a:lnSpc>
                <a:spcPct val="90000"/>
              </a:lnSpc>
              <a:spcBef>
                <a:spcPts val="1000"/>
              </a:spcBef>
              <a:spcAft>
                <a:spcPts val="0"/>
              </a:spcAft>
              <a:buClr>
                <a:schemeClr val="dk1"/>
              </a:buClr>
              <a:buSzPts val="2400"/>
              <a:buChar char="•"/>
            </a:pPr>
            <a:r>
              <a:rPr lang="en-US" sz="2400">
                <a:latin typeface="Times New Roman"/>
                <a:ea typeface="Times New Roman"/>
                <a:cs typeface="Times New Roman"/>
                <a:sym typeface="Times New Roman"/>
              </a:rPr>
              <a:t>They expressed that they are doing whatever they can to keep the food on the shelves during this busy time and would welcome more local produce, but do not have the time, knowledge, or capacity to make it happen. They have a consistent supply and routine with their distributors and that is what they do. </a:t>
            </a:r>
            <a:endParaRPr/>
          </a:p>
          <a:p>
            <a:pPr indent="-228600" lvl="0" marL="228600" rtl="0" algn="l">
              <a:lnSpc>
                <a:spcPct val="90000"/>
              </a:lnSpc>
              <a:spcBef>
                <a:spcPts val="1000"/>
              </a:spcBef>
              <a:spcAft>
                <a:spcPts val="0"/>
              </a:spcAft>
              <a:buClr>
                <a:schemeClr val="dk1"/>
              </a:buClr>
              <a:buSzPts val="2400"/>
              <a:buChar char="•"/>
            </a:pPr>
            <a:r>
              <a:rPr lang="en-US" sz="2400">
                <a:latin typeface="Times New Roman"/>
                <a:ea typeface="Times New Roman"/>
                <a:cs typeface="Times New Roman"/>
                <a:sym typeface="Times New Roman"/>
              </a:rPr>
              <a:t>Small local producers are not able to provide the same size and delivery options as the corporate suppliers, and are not able to package the food in the way the grocery stores need to be able to sell how they normally do.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0000"/>
          </a:blip>
          <a:stretch>
            <a:fillRect/>
          </a:stretch>
        </a:blipFill>
      </p:bgPr>
    </p:bg>
    <p:spTree>
      <p:nvGrpSpPr>
        <p:cNvPr id="205" name="Shape 205"/>
        <p:cNvGrpSpPr/>
        <p:nvPr/>
      </p:nvGrpSpPr>
      <p:grpSpPr>
        <a:xfrm>
          <a:off x="0" y="0"/>
          <a:ext cx="0" cy="0"/>
          <a:chOff x="0" y="0"/>
          <a:chExt cx="0" cy="0"/>
        </a:xfrm>
      </p:grpSpPr>
      <p:sp>
        <p:nvSpPr>
          <p:cNvPr id="206" name="Google Shape;206;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Research Question and Goals</a:t>
            </a:r>
            <a:endParaRPr/>
          </a:p>
        </p:txBody>
      </p:sp>
      <p:sp>
        <p:nvSpPr>
          <p:cNvPr id="207" name="Google Shape;207;p19"/>
          <p:cNvSpPr txBox="1"/>
          <p:nvPr>
            <p:ph idx="1" type="body"/>
          </p:nvPr>
        </p:nvSpPr>
        <p:spPr>
          <a:xfrm>
            <a:off x="838200" y="1825625"/>
            <a:ext cx="10515600" cy="4667250"/>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107000"/>
              </a:lnSpc>
              <a:spcBef>
                <a:spcPts val="0"/>
              </a:spcBef>
              <a:spcAft>
                <a:spcPts val="0"/>
              </a:spcAft>
              <a:buClr>
                <a:srgbClr val="000000"/>
              </a:buClr>
              <a:buSzPts val="2800"/>
              <a:buFont typeface="Arial"/>
              <a:buChar char="●"/>
            </a:pPr>
            <a:r>
              <a:rPr lang="en-US">
                <a:solidFill>
                  <a:srgbClr val="000000"/>
                </a:solidFill>
                <a:latin typeface="Times New Roman"/>
                <a:ea typeface="Times New Roman"/>
                <a:cs typeface="Times New Roman"/>
                <a:sym typeface="Times New Roman"/>
              </a:rPr>
              <a:t>What are the food sources that people are accessing in this Central Adirondack Regional Corridor (CARC) region? </a:t>
            </a:r>
            <a:endParaRPr>
              <a:latin typeface="Noto Sans Symbols"/>
              <a:ea typeface="Noto Sans Symbols"/>
              <a:cs typeface="Noto Sans Symbols"/>
              <a:sym typeface="Noto Sans Symbols"/>
            </a:endParaRPr>
          </a:p>
          <a:p>
            <a:pPr indent="-342900" lvl="0" marL="342900" marR="0" rtl="0" algn="l">
              <a:lnSpc>
                <a:spcPct val="107000"/>
              </a:lnSpc>
              <a:spcBef>
                <a:spcPts val="0"/>
              </a:spcBef>
              <a:spcAft>
                <a:spcPts val="0"/>
              </a:spcAft>
              <a:buClr>
                <a:srgbClr val="000000"/>
              </a:buClr>
              <a:buSzPts val="2800"/>
              <a:buFont typeface="Arial"/>
              <a:buChar char="●"/>
            </a:pPr>
            <a:r>
              <a:rPr lang="en-US">
                <a:solidFill>
                  <a:srgbClr val="000000"/>
                </a:solidFill>
                <a:latin typeface="Times New Roman"/>
                <a:ea typeface="Times New Roman"/>
                <a:cs typeface="Times New Roman"/>
                <a:sym typeface="Times New Roman"/>
              </a:rPr>
              <a:t>What barriers do residents face in obtaining the food they need to live healthy, happy lives?</a:t>
            </a:r>
            <a:endParaRPr>
              <a:latin typeface="Noto Sans Symbols"/>
              <a:ea typeface="Noto Sans Symbols"/>
              <a:cs typeface="Noto Sans Symbols"/>
              <a:sym typeface="Noto Sans Symbols"/>
            </a:endParaRPr>
          </a:p>
          <a:p>
            <a:pPr indent="-342900" lvl="0" marL="342900" marR="0" rtl="0" algn="l">
              <a:lnSpc>
                <a:spcPct val="107000"/>
              </a:lnSpc>
              <a:spcBef>
                <a:spcPts val="0"/>
              </a:spcBef>
              <a:spcAft>
                <a:spcPts val="0"/>
              </a:spcAft>
              <a:buClr>
                <a:srgbClr val="000000"/>
              </a:buClr>
              <a:buSzPts val="2800"/>
              <a:buFont typeface="Arial"/>
              <a:buChar char="●"/>
            </a:pPr>
            <a:r>
              <a:rPr lang="en-US">
                <a:solidFill>
                  <a:srgbClr val="000000"/>
                </a:solidFill>
                <a:latin typeface="Times New Roman"/>
                <a:ea typeface="Times New Roman"/>
                <a:cs typeface="Times New Roman"/>
                <a:sym typeface="Times New Roman"/>
              </a:rPr>
              <a:t>Is there an effective local solution that we can help promote to address some of this? </a:t>
            </a:r>
            <a:endParaRPr>
              <a:latin typeface="Noto Sans Symbols"/>
              <a:ea typeface="Noto Sans Symbols"/>
              <a:cs typeface="Noto Sans Symbols"/>
              <a:sym typeface="Noto Sans Symbols"/>
            </a:endParaRPr>
          </a:p>
          <a:p>
            <a:pPr indent="-342900" lvl="0" marL="342900" marR="0" rtl="0" algn="l">
              <a:lnSpc>
                <a:spcPct val="107000"/>
              </a:lnSpc>
              <a:spcBef>
                <a:spcPts val="0"/>
              </a:spcBef>
              <a:spcAft>
                <a:spcPts val="0"/>
              </a:spcAft>
              <a:buClr>
                <a:srgbClr val="000000"/>
              </a:buClr>
              <a:buSzPts val="2800"/>
              <a:buFont typeface="Arial"/>
              <a:buChar char="●"/>
            </a:pPr>
            <a:r>
              <a:rPr lang="en-US">
                <a:solidFill>
                  <a:srgbClr val="000000"/>
                </a:solidFill>
                <a:latin typeface="Times New Roman"/>
                <a:ea typeface="Times New Roman"/>
                <a:cs typeface="Times New Roman"/>
                <a:sym typeface="Times New Roman"/>
              </a:rPr>
              <a:t>How can we strengthen local supply chains to increase access (by partnering with Mohawk Valley producers, farmers, and other organizations throughout the Adirondack Region working on similar initiatives)?</a:t>
            </a:r>
            <a:endParaRPr>
              <a:latin typeface="Noto Sans Symbols"/>
              <a:ea typeface="Noto Sans Symbols"/>
              <a:cs typeface="Noto Sans Symbols"/>
              <a:sym typeface="Noto Sans Symbols"/>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0000"/>
          </a:blip>
          <a:stretch>
            <a:fillRect/>
          </a:stretch>
        </a:blipFill>
      </p:bgPr>
    </p:bg>
    <p:spTree>
      <p:nvGrpSpPr>
        <p:cNvPr id="89" name="Shape 89"/>
        <p:cNvGrpSpPr/>
        <p:nvPr/>
      </p:nvGrpSpPr>
      <p:grpSpPr>
        <a:xfrm>
          <a:off x="0" y="0"/>
          <a:ext cx="0" cy="0"/>
          <a:chOff x="0" y="0"/>
          <a:chExt cx="0" cy="0"/>
        </a:xfrm>
      </p:grpSpPr>
      <p:sp>
        <p:nvSpPr>
          <p:cNvPr id="90" name="Google Shape;90;p2"/>
          <p:cNvSpPr txBox="1"/>
          <p:nvPr>
            <p:ph type="title"/>
          </p:nvPr>
        </p:nvSpPr>
        <p:spPr>
          <a:xfrm>
            <a:off x="838200" y="117928"/>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Introduction</a:t>
            </a:r>
            <a:endParaRPr/>
          </a:p>
        </p:txBody>
      </p:sp>
      <p:pic>
        <p:nvPicPr>
          <p:cNvPr descr="No alternative text description for this image" id="91" name="Google Shape;91;p2"/>
          <p:cNvPicPr preferRelativeResize="0"/>
          <p:nvPr>
            <p:ph idx="1" type="body"/>
          </p:nvPr>
        </p:nvPicPr>
        <p:blipFill rotWithShape="1">
          <a:blip r:embed="rId4">
            <a:alphaModFix/>
          </a:blip>
          <a:srcRect b="0" l="0" r="0" t="0"/>
          <a:stretch/>
        </p:blipFill>
        <p:spPr>
          <a:xfrm>
            <a:off x="5629762" y="51455"/>
            <a:ext cx="6571284" cy="6755089"/>
          </a:xfrm>
          <a:prstGeom prst="rect">
            <a:avLst/>
          </a:prstGeom>
          <a:noFill/>
          <a:ln>
            <a:noFill/>
          </a:ln>
        </p:spPr>
      </p:pic>
      <p:cxnSp>
        <p:nvCxnSpPr>
          <p:cNvPr id="92" name="Google Shape;92;p2"/>
          <p:cNvCxnSpPr/>
          <p:nvPr/>
        </p:nvCxnSpPr>
        <p:spPr>
          <a:xfrm>
            <a:off x="6626773" y="4868651"/>
            <a:ext cx="0" cy="1301858"/>
          </a:xfrm>
          <a:prstGeom prst="straightConnector1">
            <a:avLst/>
          </a:prstGeom>
          <a:noFill/>
          <a:ln cap="flat" cmpd="sng" w="9525">
            <a:solidFill>
              <a:schemeClr val="dk1"/>
            </a:solidFill>
            <a:prstDash val="solid"/>
            <a:miter lim="800000"/>
            <a:headEnd len="sm" w="sm" type="none"/>
            <a:tailEnd len="sm" w="sm" type="none"/>
          </a:ln>
        </p:spPr>
      </p:cxnSp>
      <p:cxnSp>
        <p:nvCxnSpPr>
          <p:cNvPr id="93" name="Google Shape;93;p2"/>
          <p:cNvCxnSpPr/>
          <p:nvPr/>
        </p:nvCxnSpPr>
        <p:spPr>
          <a:xfrm>
            <a:off x="8711472" y="4416617"/>
            <a:ext cx="0" cy="1301858"/>
          </a:xfrm>
          <a:prstGeom prst="straightConnector1">
            <a:avLst/>
          </a:prstGeom>
          <a:noFill/>
          <a:ln cap="flat" cmpd="sng" w="9525">
            <a:solidFill>
              <a:schemeClr val="dk1"/>
            </a:solidFill>
            <a:prstDash val="solid"/>
            <a:miter lim="800000"/>
            <a:headEnd len="sm" w="sm" type="none"/>
            <a:tailEnd len="sm" w="sm" type="none"/>
          </a:ln>
        </p:spPr>
      </p:cxnSp>
      <p:cxnSp>
        <p:nvCxnSpPr>
          <p:cNvPr id="94" name="Google Shape;94;p2"/>
          <p:cNvCxnSpPr/>
          <p:nvPr/>
        </p:nvCxnSpPr>
        <p:spPr>
          <a:xfrm flipH="1">
            <a:off x="6628110" y="4416617"/>
            <a:ext cx="1996698" cy="452034"/>
          </a:xfrm>
          <a:prstGeom prst="straightConnector1">
            <a:avLst/>
          </a:prstGeom>
          <a:noFill/>
          <a:ln cap="flat" cmpd="sng" w="9525">
            <a:solidFill>
              <a:schemeClr val="dk1"/>
            </a:solidFill>
            <a:prstDash val="solid"/>
            <a:miter lim="800000"/>
            <a:headEnd len="sm" w="sm" type="none"/>
            <a:tailEnd len="sm" w="sm" type="none"/>
          </a:ln>
        </p:spPr>
      </p:cxnSp>
      <p:cxnSp>
        <p:nvCxnSpPr>
          <p:cNvPr id="95" name="Google Shape;95;p2"/>
          <p:cNvCxnSpPr/>
          <p:nvPr/>
        </p:nvCxnSpPr>
        <p:spPr>
          <a:xfrm flipH="1">
            <a:off x="6605572" y="5718475"/>
            <a:ext cx="2062568" cy="452034"/>
          </a:xfrm>
          <a:prstGeom prst="straightConnector1">
            <a:avLst/>
          </a:prstGeom>
          <a:noFill/>
          <a:ln cap="flat" cmpd="sng" w="9525">
            <a:solidFill>
              <a:schemeClr val="dk1"/>
            </a:solidFill>
            <a:prstDash val="solid"/>
            <a:miter lim="800000"/>
            <a:headEnd len="sm" w="sm" type="none"/>
            <a:tailEnd len="sm" w="sm" type="none"/>
          </a:ln>
        </p:spPr>
      </p:cxnSp>
      <p:sp>
        <p:nvSpPr>
          <p:cNvPr id="96" name="Google Shape;96;p2"/>
          <p:cNvSpPr txBox="1"/>
          <p:nvPr/>
        </p:nvSpPr>
        <p:spPr>
          <a:xfrm>
            <a:off x="167260" y="1443491"/>
            <a:ext cx="5330761" cy="5262979"/>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2400"/>
              <a:buFont typeface="Arial"/>
              <a:buChar char="•"/>
            </a:pPr>
            <a:r>
              <a:rPr b="0" i="0" lang="en-US" sz="2400" u="none" cap="none" strike="noStrike">
                <a:solidFill>
                  <a:schemeClr val="dk1"/>
                </a:solidFill>
                <a:latin typeface="Times New Roman"/>
                <a:ea typeface="Times New Roman"/>
                <a:cs typeface="Times New Roman"/>
                <a:sym typeface="Times New Roman"/>
              </a:rPr>
              <a:t>Access to fresh, healthy, local food = thriving, happy communities</a:t>
            </a:r>
            <a:endParaRPr/>
          </a:p>
          <a:p>
            <a:pPr indent="-133350" lvl="0" marL="285750" marR="0" rtl="0" algn="l">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285750" lvl="0" marL="285750" marR="0" rtl="0" algn="l">
              <a:spcBef>
                <a:spcPts val="0"/>
              </a:spcBef>
              <a:spcAft>
                <a:spcPts val="0"/>
              </a:spcAft>
              <a:buClr>
                <a:schemeClr val="dk1"/>
              </a:buClr>
              <a:buSzPts val="2400"/>
              <a:buFont typeface="Arial"/>
              <a:buChar char="•"/>
            </a:pPr>
            <a:r>
              <a:rPr b="0" i="0" lang="en-US" sz="2400" u="none" cap="none" strike="noStrike">
                <a:solidFill>
                  <a:schemeClr val="dk1"/>
                </a:solidFill>
                <a:latin typeface="Times New Roman"/>
                <a:ea typeface="Times New Roman"/>
                <a:cs typeface="Times New Roman"/>
                <a:sym typeface="Times New Roman"/>
              </a:rPr>
              <a:t>ADK Park has historically low food security and access</a:t>
            </a:r>
            <a:endParaRPr/>
          </a:p>
          <a:p>
            <a:pPr indent="-133350" lvl="0" marL="285750" marR="0" rtl="0" algn="l">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285750" lvl="0" marL="285750" marR="0" rtl="0" algn="l">
              <a:spcBef>
                <a:spcPts val="0"/>
              </a:spcBef>
              <a:spcAft>
                <a:spcPts val="0"/>
              </a:spcAft>
              <a:buClr>
                <a:schemeClr val="dk1"/>
              </a:buClr>
              <a:buSzPts val="2400"/>
              <a:buFont typeface="Arial"/>
              <a:buChar char="•"/>
            </a:pPr>
            <a:r>
              <a:rPr b="0" i="0" lang="en-US" sz="2400" u="none" cap="none" strike="noStrike">
                <a:solidFill>
                  <a:schemeClr val="dk1"/>
                </a:solidFill>
                <a:latin typeface="Times New Roman"/>
                <a:ea typeface="Times New Roman"/>
                <a:cs typeface="Times New Roman"/>
                <a:sym typeface="Times New Roman"/>
              </a:rPr>
              <a:t>Western ADK portion of park is siloed and left behind</a:t>
            </a:r>
            <a:endParaRPr/>
          </a:p>
          <a:p>
            <a:pPr indent="-133350" lvl="0" marL="285750" marR="0" rtl="0" algn="l">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285750" lvl="0" marL="285750" marR="0" rtl="0" algn="l">
              <a:spcBef>
                <a:spcPts val="0"/>
              </a:spcBef>
              <a:spcAft>
                <a:spcPts val="0"/>
              </a:spcAft>
              <a:buClr>
                <a:schemeClr val="dk1"/>
              </a:buClr>
              <a:buSzPts val="2400"/>
              <a:buFont typeface="Arial"/>
              <a:buChar char="•"/>
            </a:pPr>
            <a:r>
              <a:rPr b="0" i="0" lang="en-US" sz="2400" u="none" cap="none" strike="noStrike">
                <a:solidFill>
                  <a:schemeClr val="dk1"/>
                </a:solidFill>
                <a:latin typeface="Times New Roman"/>
                <a:ea typeface="Times New Roman"/>
                <a:cs typeface="Times New Roman"/>
                <a:sym typeface="Times New Roman"/>
              </a:rPr>
              <a:t>CCE Herkimer County, Herkimer County, and LivingADK, conducted community-based research to understand existing food access in this “left out” region</a:t>
            </a:r>
            <a:endParaRPr b="0" i="0" sz="2400" u="none" cap="none" strike="noStrike">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0000"/>
          </a:blip>
          <a:stretch>
            <a:fillRect/>
          </a:stretch>
        </a:blipFill>
      </p:bgPr>
    </p:bg>
    <p:spTree>
      <p:nvGrpSpPr>
        <p:cNvPr id="211" name="Shape 211"/>
        <p:cNvGrpSpPr/>
        <p:nvPr/>
      </p:nvGrpSpPr>
      <p:grpSpPr>
        <a:xfrm>
          <a:off x="0" y="0"/>
          <a:ext cx="0" cy="0"/>
          <a:chOff x="0" y="0"/>
          <a:chExt cx="0" cy="0"/>
        </a:xfrm>
      </p:grpSpPr>
      <p:sp>
        <p:nvSpPr>
          <p:cNvPr id="212" name="Google Shape;212;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Discussion</a:t>
            </a:r>
            <a:endParaRPr/>
          </a:p>
        </p:txBody>
      </p:sp>
      <p:sp>
        <p:nvSpPr>
          <p:cNvPr id="213" name="Google Shape;213;p20"/>
          <p:cNvSpPr txBox="1"/>
          <p:nvPr>
            <p:ph idx="1" type="body"/>
          </p:nvPr>
        </p:nvSpPr>
        <p:spPr>
          <a:xfrm>
            <a:off x="838200" y="1825625"/>
            <a:ext cx="10515600" cy="4351338"/>
          </a:xfrm>
          <a:prstGeom prst="rect">
            <a:avLst/>
          </a:prstGeom>
          <a:blipFill rotWithShape="1">
            <a:blip r:embed="rId4">
              <a:alphaModFix amt="20000"/>
            </a:blip>
            <a:tile algn="tl" flip="none" tx="0" sx="100000" ty="0" sy="100000"/>
          </a:blip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latin typeface="Times New Roman"/>
                <a:ea typeface="Times New Roman"/>
                <a:cs typeface="Times New Roman"/>
                <a:sym typeface="Times New Roman"/>
              </a:rPr>
              <a:t>70% of respondents buy most of their food from the grocery store.</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78% of respondents said they would be more likely to buy local vegetables and fruits if they were available at the grocery store</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The grocery store owners told us that when they do have local products, they sell out even though they are priced at a premium</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Farmer’s have produce to sell and do come to the farmer’s market weekly</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Grocery store owners want local, better produce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0000"/>
          </a:blip>
          <a:stretch>
            <a:fillRect/>
          </a:stretch>
        </a:blipFill>
      </p:bgPr>
    </p:bg>
    <p:spTree>
      <p:nvGrpSpPr>
        <p:cNvPr id="217" name="Shape 217"/>
        <p:cNvGrpSpPr/>
        <p:nvPr/>
      </p:nvGrpSpPr>
      <p:grpSpPr>
        <a:xfrm>
          <a:off x="0" y="0"/>
          <a:ext cx="0" cy="0"/>
          <a:chOff x="0" y="0"/>
          <a:chExt cx="0" cy="0"/>
        </a:xfrm>
      </p:grpSpPr>
      <p:sp>
        <p:nvSpPr>
          <p:cNvPr id="218" name="Google Shape;218;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Conclusion</a:t>
            </a:r>
            <a:endParaRPr/>
          </a:p>
        </p:txBody>
      </p:sp>
      <p:sp>
        <p:nvSpPr>
          <p:cNvPr id="219" name="Google Shape;219;p21"/>
          <p:cNvSpPr txBox="1"/>
          <p:nvPr>
            <p:ph idx="1" type="body"/>
          </p:nvPr>
        </p:nvSpPr>
        <p:spPr>
          <a:xfrm>
            <a:off x="838200" y="1825625"/>
            <a:ext cx="10515600" cy="4351338"/>
          </a:xfrm>
          <a:prstGeom prst="rect">
            <a:avLst/>
          </a:prstGeom>
          <a:blipFill rotWithShape="1">
            <a:blip r:embed="rId4">
              <a:alphaModFix amt="20000"/>
            </a:blip>
            <a:tile algn="tl" flip="none" tx="0" sx="100000" ty="0" sy="100000"/>
          </a:blip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latin typeface="Times New Roman"/>
                <a:ea typeface="Times New Roman"/>
                <a:cs typeface="Times New Roman"/>
                <a:sym typeface="Times New Roman"/>
              </a:rPr>
              <a:t>There are customers willing to pay a premium in this market, especially in the summer. This variable supply/demand is a challenge and an asset. </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Both grocery store owners and farmer’s have an interest in expanding the market.</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Current distribution efforts are not working </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Next steps: </a:t>
            </a:r>
            <a:endParaRPr/>
          </a:p>
          <a:p>
            <a:pPr indent="-228600" lvl="1" marL="685800" rtl="0" algn="l">
              <a:lnSpc>
                <a:spcPct val="90000"/>
              </a:lnSpc>
              <a:spcBef>
                <a:spcPts val="500"/>
              </a:spcBef>
              <a:spcAft>
                <a:spcPts val="0"/>
              </a:spcAft>
              <a:buClr>
                <a:schemeClr val="dk1"/>
              </a:buClr>
              <a:buSzPts val="2400"/>
              <a:buChar char="•"/>
            </a:pPr>
            <a:r>
              <a:rPr lang="en-US">
                <a:latin typeface="Times New Roman"/>
                <a:ea typeface="Times New Roman"/>
                <a:cs typeface="Times New Roman"/>
                <a:sym typeface="Times New Roman"/>
              </a:rPr>
              <a:t>speak with restaurant owners to create a larger market for local producers</a:t>
            </a:r>
            <a:endParaRPr/>
          </a:p>
          <a:p>
            <a:pPr indent="-228600" lvl="1" marL="685800" rtl="0" algn="l">
              <a:lnSpc>
                <a:spcPct val="90000"/>
              </a:lnSpc>
              <a:spcBef>
                <a:spcPts val="500"/>
              </a:spcBef>
              <a:spcAft>
                <a:spcPts val="0"/>
              </a:spcAft>
              <a:buClr>
                <a:schemeClr val="dk1"/>
              </a:buClr>
              <a:buSzPts val="2400"/>
              <a:buChar char="•"/>
            </a:pPr>
            <a:r>
              <a:rPr lang="en-US">
                <a:latin typeface="Times New Roman"/>
                <a:ea typeface="Times New Roman"/>
                <a:cs typeface="Times New Roman"/>
                <a:sym typeface="Times New Roman"/>
              </a:rPr>
              <a:t>event to bring together stakeholders from stores, farms, consumers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0000"/>
          </a:blip>
          <a:stretch>
            <a:fillRect/>
          </a:stretch>
        </a:blipFill>
      </p:bgPr>
    </p:bg>
    <p:spTree>
      <p:nvGrpSpPr>
        <p:cNvPr id="100" name="Shape 100"/>
        <p:cNvGrpSpPr/>
        <p:nvPr/>
      </p:nvGrpSpPr>
      <p:grpSpPr>
        <a:xfrm>
          <a:off x="0" y="0"/>
          <a:ext cx="0" cy="0"/>
          <a:chOff x="0" y="0"/>
          <a:chExt cx="0" cy="0"/>
        </a:xfrm>
      </p:grpSpPr>
      <p:sp>
        <p:nvSpPr>
          <p:cNvPr id="101" name="Google Shape;101;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Research Question and Goals</a:t>
            </a:r>
            <a:endParaRPr/>
          </a:p>
        </p:txBody>
      </p:sp>
      <p:sp>
        <p:nvSpPr>
          <p:cNvPr id="102" name="Google Shape;102;p3"/>
          <p:cNvSpPr txBox="1"/>
          <p:nvPr>
            <p:ph idx="1" type="body"/>
          </p:nvPr>
        </p:nvSpPr>
        <p:spPr>
          <a:xfrm>
            <a:off x="838200" y="1825625"/>
            <a:ext cx="10515600" cy="4667250"/>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107000"/>
              </a:lnSpc>
              <a:spcBef>
                <a:spcPts val="0"/>
              </a:spcBef>
              <a:spcAft>
                <a:spcPts val="0"/>
              </a:spcAft>
              <a:buClr>
                <a:srgbClr val="000000"/>
              </a:buClr>
              <a:buSzPts val="2800"/>
              <a:buFont typeface="Arial"/>
              <a:buChar char="●"/>
            </a:pPr>
            <a:r>
              <a:rPr lang="en-US">
                <a:solidFill>
                  <a:srgbClr val="000000"/>
                </a:solidFill>
                <a:latin typeface="Times New Roman"/>
                <a:ea typeface="Times New Roman"/>
                <a:cs typeface="Times New Roman"/>
                <a:sym typeface="Times New Roman"/>
              </a:rPr>
              <a:t>What are the food sources that people are accessing in this Central Adirondack Regional Corridor (CARC) region? </a:t>
            </a:r>
            <a:endParaRPr>
              <a:latin typeface="Noto Sans Symbols"/>
              <a:ea typeface="Noto Sans Symbols"/>
              <a:cs typeface="Noto Sans Symbols"/>
              <a:sym typeface="Noto Sans Symbols"/>
            </a:endParaRPr>
          </a:p>
          <a:p>
            <a:pPr indent="-342900" lvl="0" marL="342900" marR="0" rtl="0" algn="l">
              <a:lnSpc>
                <a:spcPct val="107000"/>
              </a:lnSpc>
              <a:spcBef>
                <a:spcPts val="0"/>
              </a:spcBef>
              <a:spcAft>
                <a:spcPts val="0"/>
              </a:spcAft>
              <a:buClr>
                <a:srgbClr val="000000"/>
              </a:buClr>
              <a:buSzPts val="2800"/>
              <a:buFont typeface="Arial"/>
              <a:buChar char="●"/>
            </a:pPr>
            <a:r>
              <a:rPr lang="en-US">
                <a:solidFill>
                  <a:srgbClr val="000000"/>
                </a:solidFill>
                <a:latin typeface="Times New Roman"/>
                <a:ea typeface="Times New Roman"/>
                <a:cs typeface="Times New Roman"/>
                <a:sym typeface="Times New Roman"/>
              </a:rPr>
              <a:t>What barriers do residents face in obtaining the food they need to live healthy, happy lives?</a:t>
            </a:r>
            <a:endParaRPr>
              <a:latin typeface="Noto Sans Symbols"/>
              <a:ea typeface="Noto Sans Symbols"/>
              <a:cs typeface="Noto Sans Symbols"/>
              <a:sym typeface="Noto Sans Symbols"/>
            </a:endParaRPr>
          </a:p>
          <a:p>
            <a:pPr indent="-342900" lvl="0" marL="342900" marR="0" rtl="0" algn="l">
              <a:lnSpc>
                <a:spcPct val="107000"/>
              </a:lnSpc>
              <a:spcBef>
                <a:spcPts val="0"/>
              </a:spcBef>
              <a:spcAft>
                <a:spcPts val="0"/>
              </a:spcAft>
              <a:buClr>
                <a:srgbClr val="000000"/>
              </a:buClr>
              <a:buSzPts val="2800"/>
              <a:buFont typeface="Arial"/>
              <a:buChar char="●"/>
            </a:pPr>
            <a:r>
              <a:rPr lang="en-US">
                <a:solidFill>
                  <a:srgbClr val="000000"/>
                </a:solidFill>
                <a:latin typeface="Times New Roman"/>
                <a:ea typeface="Times New Roman"/>
                <a:cs typeface="Times New Roman"/>
                <a:sym typeface="Times New Roman"/>
              </a:rPr>
              <a:t>Is there an effective local solution that we can help promote to address some of this? </a:t>
            </a:r>
            <a:endParaRPr>
              <a:latin typeface="Noto Sans Symbols"/>
              <a:ea typeface="Noto Sans Symbols"/>
              <a:cs typeface="Noto Sans Symbols"/>
              <a:sym typeface="Noto Sans Symbols"/>
            </a:endParaRPr>
          </a:p>
          <a:p>
            <a:pPr indent="-342900" lvl="0" marL="342900" marR="0" rtl="0" algn="l">
              <a:lnSpc>
                <a:spcPct val="107000"/>
              </a:lnSpc>
              <a:spcBef>
                <a:spcPts val="0"/>
              </a:spcBef>
              <a:spcAft>
                <a:spcPts val="0"/>
              </a:spcAft>
              <a:buClr>
                <a:srgbClr val="000000"/>
              </a:buClr>
              <a:buSzPts val="2800"/>
              <a:buFont typeface="Arial"/>
              <a:buChar char="●"/>
            </a:pPr>
            <a:r>
              <a:rPr lang="en-US">
                <a:solidFill>
                  <a:srgbClr val="000000"/>
                </a:solidFill>
                <a:latin typeface="Times New Roman"/>
                <a:ea typeface="Times New Roman"/>
                <a:cs typeface="Times New Roman"/>
                <a:sym typeface="Times New Roman"/>
              </a:rPr>
              <a:t>How can we strengthen local supply chains to increase access (by partnering with Mohawk Valley producers, farmers, and other organizations throughout the Adirondack Region working on similar initiatives)?</a:t>
            </a:r>
            <a:endParaRPr>
              <a:latin typeface="Noto Sans Symbols"/>
              <a:ea typeface="Noto Sans Symbols"/>
              <a:cs typeface="Noto Sans Symbols"/>
              <a:sym typeface="Noto Sans Symbols"/>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34000"/>
          </a:blip>
          <a:stretch>
            <a:fillRect/>
          </a:stretch>
        </a:blipFill>
      </p:bgPr>
    </p:bg>
    <p:spTree>
      <p:nvGrpSpPr>
        <p:cNvPr id="106" name="Shape 106"/>
        <p:cNvGrpSpPr/>
        <p:nvPr/>
      </p:nvGrpSpPr>
      <p:grpSpPr>
        <a:xfrm>
          <a:off x="0" y="0"/>
          <a:ext cx="0" cy="0"/>
          <a:chOff x="0" y="0"/>
          <a:chExt cx="0" cy="0"/>
        </a:xfrm>
      </p:grpSpPr>
      <p:sp>
        <p:nvSpPr>
          <p:cNvPr id="107" name="Google Shape;107;p4"/>
          <p:cNvSpPr txBox="1"/>
          <p:nvPr>
            <p:ph type="title"/>
          </p:nvPr>
        </p:nvSpPr>
        <p:spPr>
          <a:xfrm>
            <a:off x="-2496670" y="203761"/>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Data Collection</a:t>
            </a:r>
            <a:endParaRPr/>
          </a:p>
        </p:txBody>
      </p:sp>
      <p:sp>
        <p:nvSpPr>
          <p:cNvPr id="108" name="Google Shape;108;p4"/>
          <p:cNvSpPr txBox="1"/>
          <p:nvPr>
            <p:ph idx="1" type="body"/>
          </p:nvPr>
        </p:nvSpPr>
        <p:spPr>
          <a:xfrm>
            <a:off x="523140" y="1529324"/>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3600"/>
              <a:buChar char="•"/>
            </a:pPr>
            <a:r>
              <a:rPr lang="en-US" sz="3600">
                <a:latin typeface="Times New Roman"/>
                <a:ea typeface="Times New Roman"/>
                <a:cs typeface="Times New Roman"/>
                <a:sym typeface="Times New Roman"/>
              </a:rPr>
              <a:t>Resident Survey </a:t>
            </a:r>
            <a:endParaRPr/>
          </a:p>
          <a:p>
            <a:pPr indent="-228600" lvl="0" marL="228600" rtl="0" algn="l">
              <a:lnSpc>
                <a:spcPct val="90000"/>
              </a:lnSpc>
              <a:spcBef>
                <a:spcPts val="1000"/>
              </a:spcBef>
              <a:spcAft>
                <a:spcPts val="0"/>
              </a:spcAft>
              <a:buClr>
                <a:schemeClr val="dk1"/>
              </a:buClr>
              <a:buSzPts val="3600"/>
              <a:buChar char="•"/>
            </a:pPr>
            <a:r>
              <a:rPr lang="en-US" sz="3600">
                <a:latin typeface="Times New Roman"/>
                <a:ea typeface="Times New Roman"/>
                <a:cs typeface="Times New Roman"/>
                <a:sym typeface="Times New Roman"/>
              </a:rPr>
              <a:t>Participant Observation</a:t>
            </a:r>
            <a:endParaRPr/>
          </a:p>
          <a:p>
            <a:pPr indent="-228600" lvl="0" marL="228600" rtl="0" algn="l">
              <a:lnSpc>
                <a:spcPct val="90000"/>
              </a:lnSpc>
              <a:spcBef>
                <a:spcPts val="1000"/>
              </a:spcBef>
              <a:spcAft>
                <a:spcPts val="0"/>
              </a:spcAft>
              <a:buClr>
                <a:schemeClr val="dk1"/>
              </a:buClr>
              <a:buSzPts val="3600"/>
              <a:buChar char="•"/>
            </a:pPr>
            <a:r>
              <a:rPr lang="en-US" sz="3600">
                <a:latin typeface="Times New Roman"/>
                <a:ea typeface="Times New Roman"/>
                <a:cs typeface="Times New Roman"/>
                <a:sym typeface="Times New Roman"/>
              </a:rPr>
              <a:t>Interviews</a:t>
            </a:r>
            <a:endParaRPr/>
          </a:p>
        </p:txBody>
      </p:sp>
      <p:pic>
        <p:nvPicPr>
          <p:cNvPr id="109" name="Google Shape;109;p4"/>
          <p:cNvPicPr preferRelativeResize="0"/>
          <p:nvPr/>
        </p:nvPicPr>
        <p:blipFill rotWithShape="1">
          <a:blip r:embed="rId4">
            <a:alphaModFix/>
          </a:blip>
          <a:srcRect b="0" l="0" r="0" t="0"/>
          <a:stretch/>
        </p:blipFill>
        <p:spPr>
          <a:xfrm>
            <a:off x="6096000" y="0"/>
            <a:ext cx="6203577" cy="6619227"/>
          </a:xfrm>
          <a:prstGeom prst="rect">
            <a:avLst/>
          </a:prstGeom>
          <a:noFill/>
          <a:ln>
            <a:noFill/>
          </a:ln>
        </p:spPr>
      </p:pic>
      <p:pic>
        <p:nvPicPr>
          <p:cNvPr id="110" name="Google Shape;110;p4"/>
          <p:cNvPicPr preferRelativeResize="0"/>
          <p:nvPr/>
        </p:nvPicPr>
        <p:blipFill rotWithShape="1">
          <a:blip r:embed="rId5">
            <a:alphaModFix/>
          </a:blip>
          <a:srcRect b="0" l="0" r="0" t="0"/>
          <a:stretch/>
        </p:blipFill>
        <p:spPr>
          <a:xfrm>
            <a:off x="315060" y="3704993"/>
            <a:ext cx="5465880" cy="316559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9000"/>
          </a:blip>
          <a:stretch>
            <a:fillRect/>
          </a:stretch>
        </a:blipFill>
      </p:bgPr>
    </p:bg>
    <p:spTree>
      <p:nvGrpSpPr>
        <p:cNvPr id="114" name="Shape 114"/>
        <p:cNvGrpSpPr/>
        <p:nvPr/>
      </p:nvGrpSpPr>
      <p:grpSpPr>
        <a:xfrm>
          <a:off x="0" y="0"/>
          <a:ext cx="0" cy="0"/>
          <a:chOff x="0" y="0"/>
          <a:chExt cx="0" cy="0"/>
        </a:xfrm>
      </p:grpSpPr>
      <p:sp>
        <p:nvSpPr>
          <p:cNvPr id="115" name="Google Shape;115;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Survey Findings</a:t>
            </a:r>
            <a:endParaRPr/>
          </a:p>
        </p:txBody>
      </p:sp>
      <p:sp>
        <p:nvSpPr>
          <p:cNvPr id="116" name="Google Shape;116;p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3200"/>
              <a:buChar char="•"/>
            </a:pPr>
            <a:r>
              <a:rPr lang="en-US" sz="3200">
                <a:latin typeface="Times New Roman"/>
                <a:ea typeface="Times New Roman"/>
                <a:cs typeface="Times New Roman"/>
                <a:sym typeface="Times New Roman"/>
              </a:rPr>
              <a:t>Launched April 2022 – October 2022</a:t>
            </a:r>
            <a:endParaRPr/>
          </a:p>
          <a:p>
            <a:pPr indent="-228600" lvl="0" marL="228600" rtl="0" algn="l">
              <a:lnSpc>
                <a:spcPct val="90000"/>
              </a:lnSpc>
              <a:spcBef>
                <a:spcPts val="1000"/>
              </a:spcBef>
              <a:spcAft>
                <a:spcPts val="0"/>
              </a:spcAft>
              <a:buClr>
                <a:schemeClr val="dk1"/>
              </a:buClr>
              <a:buSzPts val="3200"/>
              <a:buChar char="•"/>
            </a:pPr>
            <a:r>
              <a:rPr lang="en-US" sz="3200">
                <a:latin typeface="Times New Roman"/>
                <a:ea typeface="Times New Roman"/>
                <a:cs typeface="Times New Roman"/>
                <a:sym typeface="Times New Roman"/>
              </a:rPr>
              <a:t>Promoted locally and online</a:t>
            </a:r>
            <a:endParaRPr/>
          </a:p>
          <a:p>
            <a:pPr indent="-228600" lvl="0" marL="228600" rtl="0" algn="l">
              <a:lnSpc>
                <a:spcPct val="90000"/>
              </a:lnSpc>
              <a:spcBef>
                <a:spcPts val="1000"/>
              </a:spcBef>
              <a:spcAft>
                <a:spcPts val="0"/>
              </a:spcAft>
              <a:buClr>
                <a:schemeClr val="dk1"/>
              </a:buClr>
              <a:buSzPts val="3200"/>
              <a:buChar char="•"/>
            </a:pPr>
            <a:r>
              <a:rPr lang="en-US" sz="3200">
                <a:latin typeface="Times New Roman"/>
                <a:ea typeface="Times New Roman"/>
                <a:cs typeface="Times New Roman"/>
                <a:sym typeface="Times New Roman"/>
              </a:rPr>
              <a:t>We received 101 responses to the survey. After quality control, seven responses were removed because they did not meet the study criteria, leaving a total sample of 94 responses. </a:t>
            </a:r>
            <a:endParaRPr sz="3200">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7000"/>
          </a:blip>
          <a:stretch>
            <a:fillRect/>
          </a:stretch>
        </a:blipFill>
      </p:bgPr>
    </p:bg>
    <p:spTree>
      <p:nvGrpSpPr>
        <p:cNvPr id="120" name="Shape 120"/>
        <p:cNvGrpSpPr/>
        <p:nvPr/>
      </p:nvGrpSpPr>
      <p:grpSpPr>
        <a:xfrm>
          <a:off x="0" y="0"/>
          <a:ext cx="0" cy="0"/>
          <a:chOff x="0" y="0"/>
          <a:chExt cx="0" cy="0"/>
        </a:xfrm>
      </p:grpSpPr>
      <p:sp>
        <p:nvSpPr>
          <p:cNvPr id="121" name="Google Shape;121;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Survey Respondents  - Who are they?</a:t>
            </a:r>
            <a:endParaRPr/>
          </a:p>
        </p:txBody>
      </p:sp>
      <p:sp>
        <p:nvSpPr>
          <p:cNvPr id="122" name="Google Shape;122;p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latin typeface="Times New Roman"/>
                <a:ea typeface="Times New Roman"/>
                <a:cs typeface="Times New Roman"/>
                <a:sym typeface="Times New Roman"/>
              </a:rPr>
              <a:t>Most of the respondents were yearlong residents (N=62), which was our goal, given that we were most interested in how residents navigate foodways all year. </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Most of the respondent’s were women (N=73)</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Wide range of yearly income</a:t>
            </a:r>
            <a:endParaRPr/>
          </a:p>
          <a:p>
            <a:pPr indent="-228600" lvl="0" marL="228600" rtl="0" algn="l">
              <a:lnSpc>
                <a:spcPct val="90000"/>
              </a:lnSpc>
              <a:spcBef>
                <a:spcPts val="1000"/>
              </a:spcBef>
              <a:spcAft>
                <a:spcPts val="0"/>
              </a:spcAft>
              <a:buClr>
                <a:schemeClr val="dk1"/>
              </a:buClr>
              <a:buSzPts val="2800"/>
              <a:buChar char="•"/>
            </a:pPr>
            <a:r>
              <a:rPr lang="en-US">
                <a:latin typeface="Times New Roman"/>
                <a:ea typeface="Times New Roman"/>
                <a:cs typeface="Times New Roman"/>
                <a:sym typeface="Times New Roman"/>
              </a:rPr>
              <a:t>More older than younger participants (&gt;56, N=58)</a:t>
            </a:r>
            <a:endParaRPr sz="4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7000"/>
          </a:blip>
          <a:stretch>
            <a:fillRect/>
          </a:stretch>
        </a:blipFill>
      </p:bgPr>
    </p:bg>
    <p:spTree>
      <p:nvGrpSpPr>
        <p:cNvPr id="126" name="Shape 126"/>
        <p:cNvGrpSpPr/>
        <p:nvPr/>
      </p:nvGrpSpPr>
      <p:grpSpPr>
        <a:xfrm>
          <a:off x="0" y="0"/>
          <a:ext cx="0" cy="0"/>
          <a:chOff x="0" y="0"/>
          <a:chExt cx="0" cy="0"/>
        </a:xfrm>
      </p:grpSpPr>
      <p:sp>
        <p:nvSpPr>
          <p:cNvPr id="127" name="Google Shape;127;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Survey Findings</a:t>
            </a:r>
            <a:endParaRPr/>
          </a:p>
        </p:txBody>
      </p:sp>
      <p:pic>
        <p:nvPicPr>
          <p:cNvPr descr="Forms response chart. Question title: It is easy to buy fresh fruits and vegetables in my neighborhood.. Number of responses: 94 responses." id="128" name="Google Shape;128;p7"/>
          <p:cNvPicPr preferRelativeResize="0"/>
          <p:nvPr/>
        </p:nvPicPr>
        <p:blipFill rotWithShape="1">
          <a:blip r:embed="rId4">
            <a:alphaModFix/>
          </a:blip>
          <a:srcRect b="0" l="0" r="0" t="0"/>
          <a:stretch/>
        </p:blipFill>
        <p:spPr>
          <a:xfrm>
            <a:off x="1106507" y="1629335"/>
            <a:ext cx="9978986" cy="4743917"/>
          </a:xfrm>
          <a:prstGeom prst="rect">
            <a:avLst/>
          </a:prstGeom>
          <a:noFill/>
          <a:ln>
            <a:noFill/>
          </a:ln>
        </p:spPr>
      </p:pic>
      <p:sp>
        <p:nvSpPr>
          <p:cNvPr id="129" name="Google Shape;129;p7"/>
          <p:cNvSpPr txBox="1"/>
          <p:nvPr/>
        </p:nvSpPr>
        <p:spPr>
          <a:xfrm>
            <a:off x="2083982" y="5870242"/>
            <a:ext cx="839972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Calibri"/>
                <a:ea typeface="Calibri"/>
                <a:cs typeface="Calibri"/>
                <a:sym typeface="Calibri"/>
              </a:rPr>
              <a:t>1 – Strongly Disagree                                                                                      5 – Strongly Agree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7000"/>
          </a:blip>
          <a:stretch>
            <a:fillRect/>
          </a:stretch>
        </a:blipFill>
      </p:bgPr>
    </p:bg>
    <p:spTree>
      <p:nvGrpSpPr>
        <p:cNvPr id="133" name="Shape 133"/>
        <p:cNvGrpSpPr/>
        <p:nvPr/>
      </p:nvGrpSpPr>
      <p:grpSpPr>
        <a:xfrm>
          <a:off x="0" y="0"/>
          <a:ext cx="0" cy="0"/>
          <a:chOff x="0" y="0"/>
          <a:chExt cx="0" cy="0"/>
        </a:xfrm>
      </p:grpSpPr>
      <p:sp>
        <p:nvSpPr>
          <p:cNvPr id="134" name="Google Shape;134;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Survey Findings</a:t>
            </a:r>
            <a:endParaRPr/>
          </a:p>
        </p:txBody>
      </p:sp>
      <p:sp>
        <p:nvSpPr>
          <p:cNvPr id="135" name="Google Shape;135;p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pic>
        <p:nvPicPr>
          <p:cNvPr descr="Forms response chart. Question title: How challenging is it for you and your family to access the food you need?. Number of responses: 94 responses." id="136" name="Google Shape;136;p8"/>
          <p:cNvPicPr preferRelativeResize="0"/>
          <p:nvPr/>
        </p:nvPicPr>
        <p:blipFill rotWithShape="1">
          <a:blip r:embed="rId4">
            <a:alphaModFix/>
          </a:blip>
          <a:srcRect b="0" l="0" r="0" t="0"/>
          <a:stretch/>
        </p:blipFill>
        <p:spPr>
          <a:xfrm>
            <a:off x="1010788" y="1825625"/>
            <a:ext cx="10343012" cy="4351338"/>
          </a:xfrm>
          <a:prstGeom prst="rect">
            <a:avLst/>
          </a:prstGeom>
          <a:noFill/>
          <a:ln>
            <a:noFill/>
          </a:ln>
        </p:spPr>
      </p:pic>
      <p:sp>
        <p:nvSpPr>
          <p:cNvPr id="137" name="Google Shape;137;p8"/>
          <p:cNvSpPr txBox="1"/>
          <p:nvPr/>
        </p:nvSpPr>
        <p:spPr>
          <a:xfrm>
            <a:off x="5964865" y="5285935"/>
            <a:ext cx="5388935"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 Only 21% thought it was easy or very easy</a:t>
            </a:r>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 The percent of the sample that answered challenging is much higher than state and national averages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27000"/>
          </a:blip>
          <a:stretch>
            <a:fillRect/>
          </a:stretch>
        </a:blipFill>
      </p:bgPr>
    </p:bg>
    <p:spTree>
      <p:nvGrpSpPr>
        <p:cNvPr id="141" name="Shape 141"/>
        <p:cNvGrpSpPr/>
        <p:nvPr/>
      </p:nvGrpSpPr>
      <p:grpSpPr>
        <a:xfrm>
          <a:off x="0" y="0"/>
          <a:ext cx="0" cy="0"/>
          <a:chOff x="0" y="0"/>
          <a:chExt cx="0" cy="0"/>
        </a:xfrm>
      </p:grpSpPr>
      <p:sp>
        <p:nvSpPr>
          <p:cNvPr id="142" name="Google Shape;142;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Barriers to Access</a:t>
            </a:r>
            <a:endParaRPr/>
          </a:p>
        </p:txBody>
      </p:sp>
      <p:sp>
        <p:nvSpPr>
          <p:cNvPr id="143" name="Google Shape;143;p9"/>
          <p:cNvSpPr txBox="1"/>
          <p:nvPr>
            <p:ph idx="1" type="body"/>
          </p:nvPr>
        </p:nvSpPr>
        <p:spPr>
          <a:xfrm>
            <a:off x="838200" y="1607440"/>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400"/>
              <a:buChar char="•"/>
            </a:pPr>
            <a:r>
              <a:rPr lang="en-US" sz="2400">
                <a:latin typeface="Times New Roman"/>
                <a:ea typeface="Times New Roman"/>
                <a:cs typeface="Times New Roman"/>
                <a:sym typeface="Times New Roman"/>
              </a:rPr>
              <a:t>Respondents income was not a significant predictor of reporting challenges to food access (price alone is not the problem)</a:t>
            </a:r>
            <a:endParaRPr sz="2400">
              <a:latin typeface="Times New Roman"/>
              <a:ea typeface="Times New Roman"/>
              <a:cs typeface="Times New Roman"/>
              <a:sym typeface="Times New Roman"/>
            </a:endParaRPr>
          </a:p>
          <a:p>
            <a:pPr indent="-228600" lvl="0" marL="228600" rtl="0" algn="l">
              <a:lnSpc>
                <a:spcPct val="90000"/>
              </a:lnSpc>
              <a:spcBef>
                <a:spcPts val="1000"/>
              </a:spcBef>
              <a:spcAft>
                <a:spcPts val="0"/>
              </a:spcAft>
              <a:buClr>
                <a:schemeClr val="dk1"/>
              </a:buClr>
              <a:buSzPts val="2400"/>
              <a:buChar char="•"/>
            </a:pPr>
            <a:r>
              <a:rPr lang="en-US" sz="2400">
                <a:latin typeface="Times New Roman"/>
                <a:ea typeface="Times New Roman"/>
                <a:cs typeface="Times New Roman"/>
                <a:sym typeface="Times New Roman"/>
              </a:rPr>
              <a:t>Seasonality is much more of a factor when it comes to residents' ability to access food. Whereas seasonal residents had an average of “neutral” for the question, regarding challenging to food access, year long residents were decidedly negative, indicating an average of “challenging.”</a:t>
            </a:r>
            <a:endParaRPr/>
          </a:p>
          <a:p>
            <a:pPr indent="-228600" lvl="0" marL="228600" rtl="0" algn="l">
              <a:lnSpc>
                <a:spcPct val="90000"/>
              </a:lnSpc>
              <a:spcBef>
                <a:spcPts val="1000"/>
              </a:spcBef>
              <a:spcAft>
                <a:spcPts val="0"/>
              </a:spcAft>
              <a:buClr>
                <a:schemeClr val="dk1"/>
              </a:buClr>
              <a:buSzPts val="2400"/>
              <a:buChar char="•"/>
            </a:pPr>
            <a:r>
              <a:rPr lang="en-US" sz="2400">
                <a:latin typeface="Times New Roman"/>
                <a:ea typeface="Times New Roman"/>
                <a:cs typeface="Times New Roman"/>
                <a:sym typeface="Times New Roman"/>
              </a:rPr>
              <a:t>Residents deeper into the park on average report feeling more challenged, with the most residents indicating challenges in Long Lake. </a:t>
            </a:r>
            <a:endParaRPr sz="2400">
              <a:latin typeface="Times New Roman"/>
              <a:ea typeface="Times New Roman"/>
              <a:cs typeface="Times New Roman"/>
              <a:sym typeface="Times New Roman"/>
            </a:endParaRPr>
          </a:p>
          <a:p>
            <a:pPr indent="-50800" lvl="0" marL="228600" rtl="0" algn="l">
              <a:lnSpc>
                <a:spcPct val="90000"/>
              </a:lnSpc>
              <a:spcBef>
                <a:spcPts val="1000"/>
              </a:spcBef>
              <a:spcAft>
                <a:spcPts val="0"/>
              </a:spcAft>
              <a:buClr>
                <a:schemeClr val="dk1"/>
              </a:buClr>
              <a:buSzPts val="2800"/>
              <a:buNone/>
            </a:pPr>
            <a:r>
              <a:t/>
            </a:r>
            <a:endParaRPr/>
          </a:p>
        </p:txBody>
      </p:sp>
      <p:graphicFrame>
        <p:nvGraphicFramePr>
          <p:cNvPr id="144" name="Google Shape;144;p9"/>
          <p:cNvGraphicFramePr/>
          <p:nvPr/>
        </p:nvGraphicFramePr>
        <p:xfrm>
          <a:off x="1938336" y="4698247"/>
          <a:ext cx="3000000" cy="3000000"/>
        </p:xfrm>
        <a:graphic>
          <a:graphicData uri="http://schemas.openxmlformats.org/drawingml/2006/table">
            <a:tbl>
              <a:tblPr bandRow="1" firstCol="1" firstRow="1">
                <a:noFill/>
                <a:tableStyleId>{EB81BF07-E429-47EC-9C5D-C1F1FBB29DF1}</a:tableStyleId>
              </a:tblPr>
              <a:tblGrid>
                <a:gridCol w="3540700"/>
                <a:gridCol w="3540700"/>
                <a:gridCol w="1233925"/>
              </a:tblGrid>
              <a:tr h="401075">
                <a:tc>
                  <a:txBody>
                    <a:bodyPr/>
                    <a:lstStyle/>
                    <a:p>
                      <a:pPr indent="0" lvl="0" marL="0" marR="0" rtl="0" algn="l">
                        <a:spcBef>
                          <a:spcPts val="0"/>
                        </a:spcBef>
                        <a:spcAft>
                          <a:spcPts val="0"/>
                        </a:spcAft>
                        <a:buNone/>
                      </a:pPr>
                      <a:r>
                        <a:t/>
                      </a:r>
                      <a:endParaRPr sz="2000">
                        <a:latin typeface="Calibri"/>
                        <a:ea typeface="Calibri"/>
                        <a:cs typeface="Calibri"/>
                        <a:sym typeface="Calibri"/>
                      </a:endParaRPr>
                    </a:p>
                  </a:txBody>
                  <a:tcPr marT="0" marB="0" marR="68575" marL="68575"/>
                </a:tc>
                <a:tc>
                  <a:txBody>
                    <a:bodyPr/>
                    <a:lstStyle/>
                    <a:p>
                      <a:pPr indent="0" lvl="0" marL="0" marR="0" rtl="0" algn="ctr">
                        <a:lnSpc>
                          <a:spcPct val="107000"/>
                        </a:lnSpc>
                        <a:spcBef>
                          <a:spcPts val="0"/>
                        </a:spcBef>
                        <a:spcAft>
                          <a:spcPts val="0"/>
                        </a:spcAft>
                        <a:buNone/>
                      </a:pPr>
                      <a:r>
                        <a:rPr lang="en-US" sz="2000"/>
                        <a:t>size</a:t>
                      </a:r>
                      <a:endParaRPr sz="2000">
                        <a:latin typeface="Calibri"/>
                        <a:ea typeface="Calibri"/>
                        <a:cs typeface="Calibri"/>
                        <a:sym typeface="Calibri"/>
                      </a:endParaRPr>
                    </a:p>
                  </a:txBody>
                  <a:tcPr marT="0" marB="0" marR="68575" marL="68575"/>
                </a:tc>
                <a:tc>
                  <a:txBody>
                    <a:bodyPr/>
                    <a:lstStyle/>
                    <a:p>
                      <a:pPr indent="0" lvl="0" marL="0" marR="0" rtl="0" algn="ctr">
                        <a:lnSpc>
                          <a:spcPct val="107000"/>
                        </a:lnSpc>
                        <a:spcBef>
                          <a:spcPts val="0"/>
                        </a:spcBef>
                        <a:spcAft>
                          <a:spcPts val="0"/>
                        </a:spcAft>
                        <a:buNone/>
                      </a:pPr>
                      <a:r>
                        <a:rPr lang="en-US" sz="2000"/>
                        <a:t>mean</a:t>
                      </a:r>
                      <a:endParaRPr sz="2000">
                        <a:latin typeface="Calibri"/>
                        <a:ea typeface="Calibri"/>
                        <a:cs typeface="Calibri"/>
                        <a:sym typeface="Calibri"/>
                      </a:endParaRPr>
                    </a:p>
                  </a:txBody>
                  <a:tcPr marT="0" marB="0" marR="68575" marL="68575"/>
                </a:tc>
              </a:tr>
              <a:tr h="695725">
                <a:tc>
                  <a:txBody>
                    <a:bodyPr/>
                    <a:lstStyle/>
                    <a:p>
                      <a:pPr indent="0" lvl="0" marL="0" marR="0" rtl="0" algn="ctr">
                        <a:lnSpc>
                          <a:spcPct val="107000"/>
                        </a:lnSpc>
                        <a:spcBef>
                          <a:spcPts val="0"/>
                        </a:spcBef>
                        <a:spcAft>
                          <a:spcPts val="0"/>
                        </a:spcAft>
                        <a:buNone/>
                      </a:pPr>
                      <a:r>
                        <a:rPr lang="en-US" sz="2000"/>
                        <a:t>Are you a yearlong/all year resident?</a:t>
                      </a:r>
                      <a:endParaRPr sz="2000">
                        <a:latin typeface="Calibri"/>
                        <a:ea typeface="Calibri"/>
                        <a:cs typeface="Calibri"/>
                        <a:sym typeface="Calibri"/>
                      </a:endParaRPr>
                    </a:p>
                  </a:txBody>
                  <a:tcPr marT="0" marB="0" marR="68575" marL="68575"/>
                </a:tc>
                <a:tc>
                  <a:txBody>
                    <a:bodyPr/>
                    <a:lstStyle/>
                    <a:p>
                      <a:pPr indent="0" lvl="0" marL="0" marR="0" rtl="0" algn="l">
                        <a:spcBef>
                          <a:spcPts val="0"/>
                        </a:spcBef>
                        <a:spcAft>
                          <a:spcPts val="0"/>
                        </a:spcAft>
                        <a:buNone/>
                      </a:pPr>
                      <a:r>
                        <a:t/>
                      </a:r>
                      <a:endParaRPr sz="2000">
                        <a:latin typeface="Calibri"/>
                        <a:ea typeface="Calibri"/>
                        <a:cs typeface="Calibri"/>
                        <a:sym typeface="Calibri"/>
                      </a:endParaRPr>
                    </a:p>
                  </a:txBody>
                  <a:tcPr marT="0" marB="0" marR="68575" marL="68575"/>
                </a:tc>
                <a:tc>
                  <a:txBody>
                    <a:bodyPr/>
                    <a:lstStyle/>
                    <a:p>
                      <a:pPr indent="0" lvl="0" marL="0" marR="0" rtl="0" algn="l">
                        <a:spcBef>
                          <a:spcPts val="0"/>
                        </a:spcBef>
                        <a:spcAft>
                          <a:spcPts val="0"/>
                        </a:spcAft>
                        <a:buNone/>
                      </a:pPr>
                      <a:r>
                        <a:t/>
                      </a:r>
                      <a:endParaRPr sz="2000">
                        <a:latin typeface="Calibri"/>
                        <a:ea typeface="Calibri"/>
                        <a:cs typeface="Calibri"/>
                        <a:sym typeface="Calibri"/>
                      </a:endParaRPr>
                    </a:p>
                  </a:txBody>
                  <a:tcPr marT="0" marB="0" marR="68575" marL="68575"/>
                </a:tc>
              </a:tr>
              <a:tr h="401075">
                <a:tc>
                  <a:txBody>
                    <a:bodyPr/>
                    <a:lstStyle/>
                    <a:p>
                      <a:pPr indent="0" lvl="0" marL="0" marR="0" rtl="0" algn="ctr">
                        <a:lnSpc>
                          <a:spcPct val="107000"/>
                        </a:lnSpc>
                        <a:spcBef>
                          <a:spcPts val="0"/>
                        </a:spcBef>
                        <a:spcAft>
                          <a:spcPts val="0"/>
                        </a:spcAft>
                        <a:buNone/>
                      </a:pPr>
                      <a:r>
                        <a:rPr lang="en-US" sz="2000"/>
                        <a:t>No</a:t>
                      </a:r>
                      <a:endParaRPr sz="2000">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None/>
                      </a:pPr>
                      <a:r>
                        <a:rPr lang="en-US" sz="2000"/>
                        <a:t>32</a:t>
                      </a:r>
                      <a:endParaRPr sz="2000">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None/>
                      </a:pPr>
                      <a:r>
                        <a:rPr lang="en-US" sz="2000"/>
                        <a:t>0.000000</a:t>
                      </a:r>
                      <a:endParaRPr sz="2000">
                        <a:latin typeface="Calibri"/>
                        <a:ea typeface="Calibri"/>
                        <a:cs typeface="Calibri"/>
                        <a:sym typeface="Calibri"/>
                      </a:endParaRPr>
                    </a:p>
                  </a:txBody>
                  <a:tcPr marT="0" marB="0" marR="68575" marL="68575"/>
                </a:tc>
              </a:tr>
              <a:tr h="401075">
                <a:tc>
                  <a:txBody>
                    <a:bodyPr/>
                    <a:lstStyle/>
                    <a:p>
                      <a:pPr indent="0" lvl="0" marL="0" marR="0" rtl="0" algn="ctr">
                        <a:lnSpc>
                          <a:spcPct val="107000"/>
                        </a:lnSpc>
                        <a:spcBef>
                          <a:spcPts val="0"/>
                        </a:spcBef>
                        <a:spcAft>
                          <a:spcPts val="0"/>
                        </a:spcAft>
                        <a:buNone/>
                      </a:pPr>
                      <a:r>
                        <a:rPr lang="en-US" sz="2000"/>
                        <a:t>Yes</a:t>
                      </a:r>
                      <a:endParaRPr sz="2000">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None/>
                      </a:pPr>
                      <a:r>
                        <a:rPr lang="en-US" sz="2000"/>
                        <a:t>62</a:t>
                      </a:r>
                      <a:endParaRPr sz="2000">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None/>
                      </a:pPr>
                      <a:r>
                        <a:rPr lang="en-US" sz="2000"/>
                        <a:t>-0.241935</a:t>
                      </a:r>
                      <a:endParaRPr sz="2000">
                        <a:latin typeface="Calibri"/>
                        <a:ea typeface="Calibri"/>
                        <a:cs typeface="Calibri"/>
                        <a:sym typeface="Calibri"/>
                      </a:endParaRPr>
                    </a:p>
                  </a:txBody>
                  <a:tcPr marT="0" marB="0" marR="68575" marL="6857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2022-12-05T14:30:25Z</dcterms:created>
  <dc:creator>JANINE THOMPSON</dc:creator>
</cp:coreProperties>
</file>